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698" r:id="rId3"/>
    <p:sldId id="725" r:id="rId4"/>
    <p:sldId id="726" r:id="rId5"/>
    <p:sldId id="727" r:id="rId6"/>
    <p:sldId id="728" r:id="rId7"/>
    <p:sldId id="729" r:id="rId8"/>
    <p:sldId id="730" r:id="rId9"/>
    <p:sldId id="731" r:id="rId10"/>
    <p:sldId id="732" r:id="rId11"/>
    <p:sldId id="733" r:id="rId12"/>
    <p:sldId id="734" r:id="rId13"/>
    <p:sldId id="735" r:id="rId14"/>
    <p:sldId id="736" r:id="rId15"/>
    <p:sldId id="737" r:id="rId16"/>
    <p:sldId id="738" r:id="rId17"/>
    <p:sldId id="739" r:id="rId18"/>
    <p:sldId id="740" r:id="rId19"/>
    <p:sldId id="741" r:id="rId20"/>
    <p:sldId id="742" r:id="rId21"/>
    <p:sldId id="743" r:id="rId22"/>
    <p:sldId id="744" r:id="rId23"/>
    <p:sldId id="745" r:id="rId24"/>
    <p:sldId id="746" r:id="rId25"/>
    <p:sldId id="747" r:id="rId26"/>
    <p:sldId id="748" r:id="rId27"/>
    <p:sldId id="749" r:id="rId28"/>
    <p:sldId id="750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32"/>
    <p:restoredTop sz="96327"/>
  </p:normalViewPr>
  <p:slideViewPr>
    <p:cSldViewPr snapToGrid="0" snapToObjects="1" showGuides="1">
      <p:cViewPr varScale="1">
        <p:scale>
          <a:sx n="124" d="100"/>
          <a:sy n="124" d="100"/>
        </p:scale>
        <p:origin x="1312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F3A31DC-F086-F241-9DA9-8D6AC1FE1BA6}">
      <dgm:prSet/>
      <dgm:spPr/>
      <dgm:t>
        <a:bodyPr/>
        <a:lstStyle/>
        <a:p>
          <a:r>
            <a:rPr lang="en-US" b="1" dirty="0" err="1"/>
            <a:t>摊还分析</a:t>
          </a:r>
          <a:r>
            <a:rPr lang="en-US" altLang="zh-CN" b="1" dirty="0" err="1"/>
            <a:t>vs</a:t>
          </a:r>
          <a:r>
            <a:rPr lang="zh-CN" altLang="en-US" b="1" dirty="0"/>
            <a:t>其它分析方法</a:t>
          </a:r>
          <a:endParaRPr lang="zh-CN" altLang="en-US" dirty="0"/>
        </a:p>
      </dgm:t>
    </dgm:pt>
    <dgm:pt modelId="{CE731E1B-A1B9-8241-907E-D7A18CD551BB}" type="parTrans" cxnId="{48FA47B5-1B5F-7B43-8815-BDAEC6E2C081}">
      <dgm:prSet/>
      <dgm:spPr/>
      <dgm:t>
        <a:bodyPr/>
        <a:lstStyle/>
        <a:p>
          <a:endParaRPr lang="zh-CN" altLang="en-US"/>
        </a:p>
      </dgm:t>
    </dgm:pt>
    <dgm:pt modelId="{E5F05FBB-9070-F446-9A0D-06916592FEB7}" type="sibTrans" cxnId="{48FA47B5-1B5F-7B43-8815-BDAEC6E2C081}">
      <dgm:prSet/>
      <dgm:spPr/>
      <dgm:t>
        <a:bodyPr/>
        <a:lstStyle/>
        <a:p>
          <a:endParaRPr lang="zh-CN" altLang="en-US"/>
        </a:p>
      </dgm:t>
    </dgm:pt>
    <dgm:pt modelId="{D8BF4B8F-413E-4647-B032-85AD5F2525B3}">
      <dgm:prSet/>
      <dgm:spPr/>
      <dgm:t>
        <a:bodyPr/>
        <a:lstStyle/>
        <a:p>
          <a:r>
            <a:rPr lang="zh-CN" altLang="en-US" dirty="0"/>
            <a:t>摊还分析方法分类</a:t>
          </a:r>
        </a:p>
      </dgm:t>
    </dgm:pt>
    <dgm:pt modelId="{6E91FAB9-9312-CF45-B244-5DFE977C70B2}" type="parTrans" cxnId="{1A2690A5-8FE5-C24B-AB27-A4082FD5F3AE}">
      <dgm:prSet/>
      <dgm:spPr/>
      <dgm:t>
        <a:bodyPr/>
        <a:lstStyle/>
        <a:p>
          <a:endParaRPr lang="zh-CN" altLang="en-US"/>
        </a:p>
      </dgm:t>
    </dgm:pt>
    <dgm:pt modelId="{3A352F1E-61CA-214D-958D-F9C99220401B}" type="sibTrans" cxnId="{1A2690A5-8FE5-C24B-AB27-A4082FD5F3AE}">
      <dgm:prSet/>
      <dgm:spPr/>
      <dgm:t>
        <a:bodyPr/>
        <a:lstStyle/>
        <a:p>
          <a:endParaRPr lang="zh-CN" altLang="en-US"/>
        </a:p>
      </dgm:t>
    </dgm:pt>
    <dgm:pt modelId="{6EE19D56-4446-0247-819F-01E5A66FB0C2}">
      <dgm:prSet/>
      <dgm:spPr/>
      <dgm:t>
        <a:bodyPr/>
        <a:lstStyle/>
        <a:p>
          <a:r>
            <a:rPr lang="zh-CN" altLang="en-US" dirty="0"/>
            <a:t>栈操作</a:t>
          </a:r>
        </a:p>
      </dgm:t>
    </dgm:pt>
    <dgm:pt modelId="{F93E6C57-49C1-CC44-95D2-9443A410738C}" type="parTrans" cxnId="{576EA5CE-1EF5-2A40-85EB-B6C9D3111E79}">
      <dgm:prSet/>
      <dgm:spPr/>
      <dgm:t>
        <a:bodyPr/>
        <a:lstStyle/>
        <a:p>
          <a:endParaRPr lang="zh-CN" altLang="en-US"/>
        </a:p>
      </dgm:t>
    </dgm:pt>
    <dgm:pt modelId="{FF263ACA-EC71-BF4C-BB1F-BAB1138BCC46}" type="sibTrans" cxnId="{576EA5CE-1EF5-2A40-85EB-B6C9D3111E79}">
      <dgm:prSet/>
      <dgm:spPr/>
      <dgm:t>
        <a:bodyPr/>
        <a:lstStyle/>
        <a:p>
          <a:endParaRPr lang="zh-CN" altLang="en-US"/>
        </a:p>
      </dgm:t>
    </dgm:pt>
    <dgm:pt modelId="{45297AA8-B2C1-854B-AEBC-F37D12BD4FB7}">
      <dgm:prSet/>
      <dgm:spPr/>
      <dgm:t>
        <a:bodyPr/>
        <a:lstStyle/>
        <a:p>
          <a:r>
            <a:rPr lang="zh-CN" altLang="en-US" dirty="0"/>
            <a:t>聚合法</a:t>
          </a:r>
        </a:p>
      </dgm:t>
    </dgm:pt>
    <dgm:pt modelId="{CFCDBE8B-82FE-344E-B646-92544908E772}" type="parTrans" cxnId="{5FC4F814-88AA-3647-8142-0287609FE5DD}">
      <dgm:prSet/>
      <dgm:spPr/>
      <dgm:t>
        <a:bodyPr/>
        <a:lstStyle/>
        <a:p>
          <a:endParaRPr lang="zh-CN" altLang="en-US"/>
        </a:p>
      </dgm:t>
    </dgm:pt>
    <dgm:pt modelId="{EFB9864B-1F2C-C849-B6FD-5E7D7F7F12A0}" type="sibTrans" cxnId="{5FC4F814-88AA-3647-8142-0287609FE5DD}">
      <dgm:prSet/>
      <dgm:spPr/>
      <dgm:t>
        <a:bodyPr/>
        <a:lstStyle/>
        <a:p>
          <a:endParaRPr lang="zh-CN" altLang="en-US"/>
        </a:p>
      </dgm:t>
    </dgm:pt>
    <dgm:pt modelId="{A509595A-86A5-B740-879D-2700CD5F6388}">
      <dgm:prSet/>
      <dgm:spPr/>
      <dgm:t>
        <a:bodyPr/>
        <a:lstStyle/>
        <a:p>
          <a:r>
            <a:rPr lang="zh-CN" altLang="en-US" dirty="0"/>
            <a:t>记账分析法</a:t>
          </a:r>
        </a:p>
      </dgm:t>
    </dgm:pt>
    <dgm:pt modelId="{22F81DB7-AA37-4E4D-BEC5-4E3A147587E1}" type="parTrans" cxnId="{2682D841-D582-DD4E-88FD-E9314C09198B}">
      <dgm:prSet/>
      <dgm:spPr/>
      <dgm:t>
        <a:bodyPr/>
        <a:lstStyle/>
        <a:p>
          <a:endParaRPr lang="zh-CN" altLang="en-US"/>
        </a:p>
      </dgm:t>
    </dgm:pt>
    <dgm:pt modelId="{212D1646-4580-884D-A531-B1352835F8AC}" type="sibTrans" cxnId="{2682D841-D582-DD4E-88FD-E9314C09198B}">
      <dgm:prSet/>
      <dgm:spPr/>
      <dgm:t>
        <a:bodyPr/>
        <a:lstStyle/>
        <a:p>
          <a:endParaRPr lang="zh-CN" altLang="en-US"/>
        </a:p>
      </dgm:t>
    </dgm:pt>
    <dgm:pt modelId="{CA8BD67B-06EC-094D-B2DE-FE99B5A358DA}">
      <dgm:prSet/>
      <dgm:spPr/>
      <dgm:t>
        <a:bodyPr/>
        <a:lstStyle/>
        <a:p>
          <a:r>
            <a:rPr lang="zh-CN" altLang="en-US" dirty="0"/>
            <a:t>势方法</a:t>
          </a:r>
        </a:p>
      </dgm:t>
    </dgm:pt>
    <dgm:pt modelId="{505E378B-22FF-224B-9F6B-B7CB8456F488}" type="parTrans" cxnId="{EB24BF32-ECED-D74E-9630-21B9D703D3F7}">
      <dgm:prSet/>
      <dgm:spPr/>
      <dgm:t>
        <a:bodyPr/>
        <a:lstStyle/>
        <a:p>
          <a:endParaRPr lang="zh-CN" altLang="en-US"/>
        </a:p>
      </dgm:t>
    </dgm:pt>
    <dgm:pt modelId="{F897B5E0-5C36-6645-8AD5-8A5B5D5B8B38}" type="sibTrans" cxnId="{EB24BF32-ECED-D74E-9630-21B9D703D3F7}">
      <dgm:prSet/>
      <dgm:spPr/>
      <dgm:t>
        <a:bodyPr/>
        <a:lstStyle/>
        <a:p>
          <a:endParaRPr lang="zh-CN" altLang="en-US"/>
        </a:p>
      </dgm:t>
    </dgm:pt>
    <dgm:pt modelId="{6444EC9F-BD9E-ED46-A6CF-391DB3F8CABA}">
      <dgm:prSet/>
      <dgm:spPr/>
      <dgm:t>
        <a:bodyPr/>
        <a:lstStyle/>
        <a:p>
          <a:r>
            <a:rPr lang="zh-CN" altLang="en-US" dirty="0"/>
            <a:t>二进制计数器</a:t>
          </a:r>
        </a:p>
      </dgm:t>
    </dgm:pt>
    <dgm:pt modelId="{275D2CC7-371F-BE4A-9226-03EB6D782A29}" type="parTrans" cxnId="{BB3F7595-3A6D-7A47-9667-494168FE34A7}">
      <dgm:prSet/>
      <dgm:spPr/>
      <dgm:t>
        <a:bodyPr/>
        <a:lstStyle/>
        <a:p>
          <a:endParaRPr lang="zh-CN" altLang="en-US"/>
        </a:p>
      </dgm:t>
    </dgm:pt>
    <dgm:pt modelId="{9C39090D-E5C9-0F4D-83BA-25E3250C210F}" type="sibTrans" cxnId="{BB3F7595-3A6D-7A47-9667-494168FE34A7}">
      <dgm:prSet/>
      <dgm:spPr/>
      <dgm:t>
        <a:bodyPr/>
        <a:lstStyle/>
        <a:p>
          <a:endParaRPr lang="zh-CN" altLang="en-US"/>
        </a:p>
      </dgm:t>
    </dgm:pt>
    <dgm:pt modelId="{7757F685-F896-B148-AA63-CA32EDBD3995}">
      <dgm:prSet/>
      <dgm:spPr/>
      <dgm:t>
        <a:bodyPr/>
        <a:lstStyle/>
        <a:p>
          <a:r>
            <a:rPr lang="zh-CN" altLang="en-US" dirty="0"/>
            <a:t>聚合法</a:t>
          </a:r>
        </a:p>
      </dgm:t>
    </dgm:pt>
    <dgm:pt modelId="{9939CEB5-2A59-4640-804A-8DADE1F22C41}" type="parTrans" cxnId="{3EFFCB36-D29E-864F-8677-A3C19822F9A3}">
      <dgm:prSet/>
      <dgm:spPr/>
      <dgm:t>
        <a:bodyPr/>
        <a:lstStyle/>
        <a:p>
          <a:endParaRPr lang="zh-CN" altLang="en-US"/>
        </a:p>
      </dgm:t>
    </dgm:pt>
    <dgm:pt modelId="{3EAA2500-FD68-D34D-829D-107C0D369DBF}" type="sibTrans" cxnId="{3EFFCB36-D29E-864F-8677-A3C19822F9A3}">
      <dgm:prSet/>
      <dgm:spPr/>
      <dgm:t>
        <a:bodyPr/>
        <a:lstStyle/>
        <a:p>
          <a:endParaRPr lang="zh-CN" altLang="en-US"/>
        </a:p>
      </dgm:t>
    </dgm:pt>
    <dgm:pt modelId="{366C7600-643E-0F49-978A-969A42EFA97D}">
      <dgm:prSet/>
      <dgm:spPr/>
      <dgm:t>
        <a:bodyPr/>
        <a:lstStyle/>
        <a:p>
          <a:r>
            <a:rPr lang="zh-CN" altLang="en-US" dirty="0"/>
            <a:t>动态数组</a:t>
          </a:r>
        </a:p>
      </dgm:t>
    </dgm:pt>
    <dgm:pt modelId="{0A683101-D044-D34C-97E3-18C6DC121935}" type="parTrans" cxnId="{6B75F0AD-16F6-6D4D-86F5-2E7FBD6B464C}">
      <dgm:prSet/>
      <dgm:spPr/>
      <dgm:t>
        <a:bodyPr/>
        <a:lstStyle/>
        <a:p>
          <a:endParaRPr lang="zh-CN" altLang="en-US"/>
        </a:p>
      </dgm:t>
    </dgm:pt>
    <dgm:pt modelId="{2FDE1830-7A03-FE4D-945A-AF839785ED3C}" type="sibTrans" cxnId="{6B75F0AD-16F6-6D4D-86F5-2E7FBD6B464C}">
      <dgm:prSet/>
      <dgm:spPr/>
      <dgm:t>
        <a:bodyPr/>
        <a:lstStyle/>
        <a:p>
          <a:endParaRPr lang="zh-CN" altLang="en-US"/>
        </a:p>
      </dgm:t>
    </dgm:pt>
    <dgm:pt modelId="{C34E7AD2-84DB-4542-AAA6-1426052A6BA4}">
      <dgm:prSet/>
      <dgm:spPr/>
      <dgm:t>
        <a:bodyPr/>
        <a:lstStyle/>
        <a:p>
          <a:r>
            <a:rPr lang="en-US" altLang="zh-CN" dirty="0"/>
            <a:t>Append</a:t>
          </a:r>
          <a:r>
            <a:rPr lang="zh-CN" altLang="en-US" dirty="0"/>
            <a:t>摊还分析，聚集法</a:t>
          </a:r>
        </a:p>
      </dgm:t>
    </dgm:pt>
    <dgm:pt modelId="{2586BF28-20D3-E94F-9E28-00B5543B2BFD}" type="parTrans" cxnId="{9FD468BE-CFE2-3948-B8D9-1FAC32233971}">
      <dgm:prSet/>
      <dgm:spPr/>
      <dgm:t>
        <a:bodyPr/>
        <a:lstStyle/>
        <a:p>
          <a:endParaRPr lang="zh-CN" altLang="en-US"/>
        </a:p>
      </dgm:t>
    </dgm:pt>
    <dgm:pt modelId="{FCC432C9-1D56-7942-993A-AF4448BF5A0B}" type="sibTrans" cxnId="{9FD468BE-CFE2-3948-B8D9-1FAC32233971}">
      <dgm:prSet/>
      <dgm:spPr/>
      <dgm:t>
        <a:bodyPr/>
        <a:lstStyle/>
        <a:p>
          <a:endParaRPr lang="zh-CN" altLang="en-US"/>
        </a:p>
      </dgm:t>
    </dgm:pt>
    <dgm:pt modelId="{1012ECF6-C20B-0B4C-84FA-7AEC4C211B84}">
      <dgm:prSet/>
      <dgm:spPr/>
      <dgm:t>
        <a:bodyPr/>
        <a:lstStyle/>
        <a:p>
          <a:r>
            <a:rPr lang="zh-CN" altLang="en-US" dirty="0"/>
            <a:t>势函数方法</a:t>
          </a:r>
        </a:p>
      </dgm:t>
    </dgm:pt>
    <dgm:pt modelId="{0B8A7775-AD20-6344-B7F1-D0E2C3242971}" type="parTrans" cxnId="{91FB2E8A-8054-1141-B474-2CB019C9EECB}">
      <dgm:prSet/>
      <dgm:spPr/>
      <dgm:t>
        <a:bodyPr/>
        <a:lstStyle/>
        <a:p>
          <a:endParaRPr lang="zh-CN" altLang="en-US"/>
        </a:p>
      </dgm:t>
    </dgm:pt>
    <dgm:pt modelId="{411CBFAD-F44A-6E44-9C42-546F8E5F1911}" type="sibTrans" cxnId="{91FB2E8A-8054-1141-B474-2CB019C9EECB}">
      <dgm:prSet/>
      <dgm:spPr/>
      <dgm:t>
        <a:bodyPr/>
        <a:lstStyle/>
        <a:p>
          <a:endParaRPr lang="zh-CN" altLang="en-US"/>
        </a:p>
      </dgm:t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4471D1C0-D5CC-B942-A689-9E28F42D01B1}" type="pres">
      <dgm:prSet presAssocID="{8F3A31DC-F086-F241-9DA9-8D6AC1FE1BA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13F06C2-3A17-2E4E-8956-6806FCFC92D0}" type="pres">
      <dgm:prSet presAssocID="{E5F05FBB-9070-F446-9A0D-06916592FEB7}" presName="spacer" presStyleCnt="0"/>
      <dgm:spPr/>
    </dgm:pt>
    <dgm:pt modelId="{E934BDA9-4884-014B-BC11-C0A46D8105F9}" type="pres">
      <dgm:prSet presAssocID="{D8BF4B8F-413E-4647-B032-85AD5F2525B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B6AFA42-D482-0948-B067-6777B77BF8D5}" type="pres">
      <dgm:prSet presAssocID="{3A352F1E-61CA-214D-958D-F9C99220401B}" presName="spacer" presStyleCnt="0"/>
      <dgm:spPr/>
    </dgm:pt>
    <dgm:pt modelId="{EF8FD99B-CDED-FA47-922E-8C55F3B9B8E2}" type="pres">
      <dgm:prSet presAssocID="{6EE19D56-4446-0247-819F-01E5A66FB0C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56654E7-7C02-1C4C-BAF5-024709121AD0}" type="pres">
      <dgm:prSet presAssocID="{6EE19D56-4446-0247-819F-01E5A66FB0C2}" presName="childText" presStyleLbl="revTx" presStyleIdx="0" presStyleCnt="3">
        <dgm:presLayoutVars>
          <dgm:bulletEnabled val="1"/>
        </dgm:presLayoutVars>
      </dgm:prSet>
      <dgm:spPr/>
    </dgm:pt>
    <dgm:pt modelId="{3AA4D470-425D-8A42-A54E-10EA4C7EA364}" type="pres">
      <dgm:prSet presAssocID="{6444EC9F-BD9E-ED46-A6CF-391DB3F8CAB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8A7C1E7-53CE-124F-BBA2-646F7E228EAF}" type="pres">
      <dgm:prSet presAssocID="{6444EC9F-BD9E-ED46-A6CF-391DB3F8CABA}" presName="childText" presStyleLbl="revTx" presStyleIdx="1" presStyleCnt="3">
        <dgm:presLayoutVars>
          <dgm:bulletEnabled val="1"/>
        </dgm:presLayoutVars>
      </dgm:prSet>
      <dgm:spPr/>
    </dgm:pt>
    <dgm:pt modelId="{A59BB78D-3942-3E4D-951C-44812F3DC2E2}" type="pres">
      <dgm:prSet presAssocID="{366C7600-643E-0F49-978A-969A42EFA97D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C9A64E9C-834D-8244-84ED-253C8A84F6F7}" type="pres">
      <dgm:prSet presAssocID="{366C7600-643E-0F49-978A-969A42EFA97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B2CC304-E88A-7E49-990C-160FC6085B4D}" type="presOf" srcId="{366C7600-643E-0F49-978A-969A42EFA97D}" destId="{A59BB78D-3942-3E4D-951C-44812F3DC2E2}" srcOrd="0" destOrd="0" presId="urn:microsoft.com/office/officeart/2005/8/layout/vList2"/>
    <dgm:cxn modelId="{1E34C306-8AE9-F041-A644-8EFA705CDF6F}" type="presOf" srcId="{1012ECF6-C20B-0B4C-84FA-7AEC4C211B84}" destId="{C9A64E9C-834D-8244-84ED-253C8A84F6F7}" srcOrd="0" destOrd="1" presId="urn:microsoft.com/office/officeart/2005/8/layout/vList2"/>
    <dgm:cxn modelId="{5FC4F814-88AA-3647-8142-0287609FE5DD}" srcId="{6EE19D56-4446-0247-819F-01E5A66FB0C2}" destId="{45297AA8-B2C1-854B-AEBC-F37D12BD4FB7}" srcOrd="0" destOrd="0" parTransId="{CFCDBE8B-82FE-344E-B646-92544908E772}" sibTransId="{EFB9864B-1F2C-C849-B6FD-5E7D7F7F12A0}"/>
    <dgm:cxn modelId="{9A2B9D18-0A8D-6A41-8C69-3581FC555188}" type="presOf" srcId="{D8BF4B8F-413E-4647-B032-85AD5F2525B3}" destId="{E934BDA9-4884-014B-BC11-C0A46D8105F9}" srcOrd="0" destOrd="0" presId="urn:microsoft.com/office/officeart/2005/8/layout/vList2"/>
    <dgm:cxn modelId="{EB24BF32-ECED-D74E-9630-21B9D703D3F7}" srcId="{6EE19D56-4446-0247-819F-01E5A66FB0C2}" destId="{CA8BD67B-06EC-094D-B2DE-FE99B5A358DA}" srcOrd="2" destOrd="0" parTransId="{505E378B-22FF-224B-9F6B-B7CB8456F488}" sibTransId="{F897B5E0-5C36-6645-8AD5-8A5B5D5B8B38}"/>
    <dgm:cxn modelId="{33378E36-DD01-1F46-8EE0-5EB57172241D}" type="presOf" srcId="{45297AA8-B2C1-854B-AEBC-F37D12BD4FB7}" destId="{B56654E7-7C02-1C4C-BAF5-024709121AD0}" srcOrd="0" destOrd="0" presId="urn:microsoft.com/office/officeart/2005/8/layout/vList2"/>
    <dgm:cxn modelId="{3EFFCB36-D29E-864F-8677-A3C19822F9A3}" srcId="{6444EC9F-BD9E-ED46-A6CF-391DB3F8CABA}" destId="{7757F685-F896-B148-AA63-CA32EDBD3995}" srcOrd="0" destOrd="0" parTransId="{9939CEB5-2A59-4640-804A-8DADE1F22C41}" sibTransId="{3EAA2500-FD68-D34D-829D-107C0D369DBF}"/>
    <dgm:cxn modelId="{2C45493A-4435-B14E-99B1-5D2F0469B6DD}" type="presOf" srcId="{6EE19D56-4446-0247-819F-01E5A66FB0C2}" destId="{EF8FD99B-CDED-FA47-922E-8C55F3B9B8E2}" srcOrd="0" destOrd="0" presId="urn:microsoft.com/office/officeart/2005/8/layout/vList2"/>
    <dgm:cxn modelId="{C3066C3A-B42F-EB45-9278-AEF6610BA16C}" type="presOf" srcId="{CA8BD67B-06EC-094D-B2DE-FE99B5A358DA}" destId="{B56654E7-7C02-1C4C-BAF5-024709121AD0}" srcOrd="0" destOrd="2" presId="urn:microsoft.com/office/officeart/2005/8/layout/vList2"/>
    <dgm:cxn modelId="{2682D841-D582-DD4E-88FD-E9314C09198B}" srcId="{6EE19D56-4446-0247-819F-01E5A66FB0C2}" destId="{A509595A-86A5-B740-879D-2700CD5F6388}" srcOrd="1" destOrd="0" parTransId="{22F81DB7-AA37-4E4D-BEC5-4E3A147587E1}" sibTransId="{212D1646-4580-884D-A531-B1352835F8AC}"/>
    <dgm:cxn modelId="{0D8FCE73-7EA4-4849-B528-A3E54BB9FF86}" type="presOf" srcId="{6444EC9F-BD9E-ED46-A6CF-391DB3F8CABA}" destId="{3AA4D470-425D-8A42-A54E-10EA4C7EA364}" srcOrd="0" destOrd="0" presId="urn:microsoft.com/office/officeart/2005/8/layout/vList2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91FB2E8A-8054-1141-B474-2CB019C9EECB}" srcId="{366C7600-643E-0F49-978A-969A42EFA97D}" destId="{1012ECF6-C20B-0B4C-84FA-7AEC4C211B84}" srcOrd="1" destOrd="0" parTransId="{0B8A7775-AD20-6344-B7F1-D0E2C3242971}" sibTransId="{411CBFAD-F44A-6E44-9C42-546F8E5F1911}"/>
    <dgm:cxn modelId="{BB3F7595-3A6D-7A47-9667-494168FE34A7}" srcId="{CD4C4DF3-CDA3-4C1A-BA09-6F2AA9088C98}" destId="{6444EC9F-BD9E-ED46-A6CF-391DB3F8CABA}" srcOrd="3" destOrd="0" parTransId="{275D2CC7-371F-BE4A-9226-03EB6D782A29}" sibTransId="{9C39090D-E5C9-0F4D-83BA-25E3250C210F}"/>
    <dgm:cxn modelId="{1A2690A5-8FE5-C24B-AB27-A4082FD5F3AE}" srcId="{CD4C4DF3-CDA3-4C1A-BA09-6F2AA9088C98}" destId="{D8BF4B8F-413E-4647-B032-85AD5F2525B3}" srcOrd="1" destOrd="0" parTransId="{6E91FAB9-9312-CF45-B244-5DFE977C70B2}" sibTransId="{3A352F1E-61CA-214D-958D-F9C99220401B}"/>
    <dgm:cxn modelId="{6B75F0AD-16F6-6D4D-86F5-2E7FBD6B464C}" srcId="{CD4C4DF3-CDA3-4C1A-BA09-6F2AA9088C98}" destId="{366C7600-643E-0F49-978A-969A42EFA97D}" srcOrd="4" destOrd="0" parTransId="{0A683101-D044-D34C-97E3-18C6DC121935}" sibTransId="{2FDE1830-7A03-FE4D-945A-AF839785ED3C}"/>
    <dgm:cxn modelId="{48FA47B5-1B5F-7B43-8815-BDAEC6E2C081}" srcId="{CD4C4DF3-CDA3-4C1A-BA09-6F2AA9088C98}" destId="{8F3A31DC-F086-F241-9DA9-8D6AC1FE1BA6}" srcOrd="0" destOrd="0" parTransId="{CE731E1B-A1B9-8241-907E-D7A18CD551BB}" sibTransId="{E5F05FBB-9070-F446-9A0D-06916592FEB7}"/>
    <dgm:cxn modelId="{9FD468BE-CFE2-3948-B8D9-1FAC32233971}" srcId="{366C7600-643E-0F49-978A-969A42EFA97D}" destId="{C34E7AD2-84DB-4542-AAA6-1426052A6BA4}" srcOrd="0" destOrd="0" parTransId="{2586BF28-20D3-E94F-9E28-00B5543B2BFD}" sibTransId="{FCC432C9-1D56-7942-993A-AF4448BF5A0B}"/>
    <dgm:cxn modelId="{576EA5CE-1EF5-2A40-85EB-B6C9D3111E79}" srcId="{CD4C4DF3-CDA3-4C1A-BA09-6F2AA9088C98}" destId="{6EE19D56-4446-0247-819F-01E5A66FB0C2}" srcOrd="2" destOrd="0" parTransId="{F93E6C57-49C1-CC44-95D2-9443A410738C}" sibTransId="{FF263ACA-EC71-BF4C-BB1F-BAB1138BCC46}"/>
    <dgm:cxn modelId="{917EB8D6-2BEA-2B48-952E-58982BCB5DBE}" type="presOf" srcId="{A509595A-86A5-B740-879D-2700CD5F6388}" destId="{B56654E7-7C02-1C4C-BAF5-024709121AD0}" srcOrd="0" destOrd="1" presId="urn:microsoft.com/office/officeart/2005/8/layout/vList2"/>
    <dgm:cxn modelId="{464716D7-1E17-384E-9DC8-6562EEB36EC8}" type="presOf" srcId="{C34E7AD2-84DB-4542-AAA6-1426052A6BA4}" destId="{C9A64E9C-834D-8244-84ED-253C8A84F6F7}" srcOrd="0" destOrd="0" presId="urn:microsoft.com/office/officeart/2005/8/layout/vList2"/>
    <dgm:cxn modelId="{5EB3BAF4-4E45-424E-8B06-5E6F0D50813C}" type="presOf" srcId="{7757F685-F896-B148-AA63-CA32EDBD3995}" destId="{08A7C1E7-53CE-124F-BBA2-646F7E228EAF}" srcOrd="0" destOrd="0" presId="urn:microsoft.com/office/officeart/2005/8/layout/vList2"/>
    <dgm:cxn modelId="{DD8D8DF9-BA8A-9644-A43F-3FC2C0F624A9}" type="presOf" srcId="{8F3A31DC-F086-F241-9DA9-8D6AC1FE1BA6}" destId="{4471D1C0-D5CC-B942-A689-9E28F42D01B1}" srcOrd="0" destOrd="0" presId="urn:microsoft.com/office/officeart/2005/8/layout/vList2"/>
    <dgm:cxn modelId="{4854EA84-4020-904D-829C-A28930FCE593}" type="presParOf" srcId="{E3F036DE-6942-EB4D-9A0C-88DB77F2BE78}" destId="{4471D1C0-D5CC-B942-A689-9E28F42D01B1}" srcOrd="0" destOrd="0" presId="urn:microsoft.com/office/officeart/2005/8/layout/vList2"/>
    <dgm:cxn modelId="{6FA2CA36-3D37-F447-B038-58F70646A8A0}" type="presParOf" srcId="{E3F036DE-6942-EB4D-9A0C-88DB77F2BE78}" destId="{C13F06C2-3A17-2E4E-8956-6806FCFC92D0}" srcOrd="1" destOrd="0" presId="urn:microsoft.com/office/officeart/2005/8/layout/vList2"/>
    <dgm:cxn modelId="{22A6458F-7B5C-BA49-A529-E5953E04D64F}" type="presParOf" srcId="{E3F036DE-6942-EB4D-9A0C-88DB77F2BE78}" destId="{E934BDA9-4884-014B-BC11-C0A46D8105F9}" srcOrd="2" destOrd="0" presId="urn:microsoft.com/office/officeart/2005/8/layout/vList2"/>
    <dgm:cxn modelId="{67EF22B2-CCA9-6D45-B6BD-5CFB0E49AE3A}" type="presParOf" srcId="{E3F036DE-6942-EB4D-9A0C-88DB77F2BE78}" destId="{DB6AFA42-D482-0948-B067-6777B77BF8D5}" srcOrd="3" destOrd="0" presId="urn:microsoft.com/office/officeart/2005/8/layout/vList2"/>
    <dgm:cxn modelId="{8968D156-EEB8-1A4C-9044-69AF25FBEC9D}" type="presParOf" srcId="{E3F036DE-6942-EB4D-9A0C-88DB77F2BE78}" destId="{EF8FD99B-CDED-FA47-922E-8C55F3B9B8E2}" srcOrd="4" destOrd="0" presId="urn:microsoft.com/office/officeart/2005/8/layout/vList2"/>
    <dgm:cxn modelId="{9C018FDB-7263-CF47-B7ED-D931272CF489}" type="presParOf" srcId="{E3F036DE-6942-EB4D-9A0C-88DB77F2BE78}" destId="{B56654E7-7C02-1C4C-BAF5-024709121AD0}" srcOrd="5" destOrd="0" presId="urn:microsoft.com/office/officeart/2005/8/layout/vList2"/>
    <dgm:cxn modelId="{7197823B-5664-1D4E-90B5-992E0510FA33}" type="presParOf" srcId="{E3F036DE-6942-EB4D-9A0C-88DB77F2BE78}" destId="{3AA4D470-425D-8A42-A54E-10EA4C7EA364}" srcOrd="6" destOrd="0" presId="urn:microsoft.com/office/officeart/2005/8/layout/vList2"/>
    <dgm:cxn modelId="{3E6C99D3-A1F5-2542-84D5-0573AED8E466}" type="presParOf" srcId="{E3F036DE-6942-EB4D-9A0C-88DB77F2BE78}" destId="{08A7C1E7-53CE-124F-BBA2-646F7E228EAF}" srcOrd="7" destOrd="0" presId="urn:microsoft.com/office/officeart/2005/8/layout/vList2"/>
    <dgm:cxn modelId="{9425A60E-3035-BD49-8605-2D406F146D89}" type="presParOf" srcId="{E3F036DE-6942-EB4D-9A0C-88DB77F2BE78}" destId="{A59BB78D-3942-3E4D-951C-44812F3DC2E2}" srcOrd="8" destOrd="0" presId="urn:microsoft.com/office/officeart/2005/8/layout/vList2"/>
    <dgm:cxn modelId="{AFC895CA-01FA-D845-AEE2-263AF0591769}" type="presParOf" srcId="{E3F036DE-6942-EB4D-9A0C-88DB77F2BE78}" destId="{C9A64E9C-834D-8244-84ED-253C8A84F6F7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71D1C0-D5CC-B942-A689-9E28F42D01B1}">
      <dsp:nvSpPr>
        <dsp:cNvPr id="0" name=""/>
        <dsp:cNvSpPr/>
      </dsp:nvSpPr>
      <dsp:spPr>
        <a:xfrm>
          <a:off x="0" y="113195"/>
          <a:ext cx="4697731" cy="6511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err="1"/>
            <a:t>摊还分析</a:t>
          </a:r>
          <a:r>
            <a:rPr lang="en-US" altLang="zh-CN" sz="2100" b="1" kern="1200" dirty="0" err="1"/>
            <a:t>vs</a:t>
          </a:r>
          <a:r>
            <a:rPr lang="zh-CN" altLang="en-US" sz="2100" b="1" kern="1200" dirty="0"/>
            <a:t>其它分析方法</a:t>
          </a:r>
          <a:endParaRPr lang="zh-CN" altLang="en-US" sz="2100" kern="1200" dirty="0"/>
        </a:p>
      </dsp:txBody>
      <dsp:txXfrm>
        <a:off x="31784" y="144979"/>
        <a:ext cx="4634163" cy="587537"/>
      </dsp:txXfrm>
    </dsp:sp>
    <dsp:sp modelId="{E934BDA9-4884-014B-BC11-C0A46D8105F9}">
      <dsp:nvSpPr>
        <dsp:cNvPr id="0" name=""/>
        <dsp:cNvSpPr/>
      </dsp:nvSpPr>
      <dsp:spPr>
        <a:xfrm>
          <a:off x="0" y="824780"/>
          <a:ext cx="4697731" cy="651105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摊还分析方法分类</a:t>
          </a:r>
        </a:p>
      </dsp:txBody>
      <dsp:txXfrm>
        <a:off x="31784" y="856564"/>
        <a:ext cx="4634163" cy="587537"/>
      </dsp:txXfrm>
    </dsp:sp>
    <dsp:sp modelId="{EF8FD99B-CDED-FA47-922E-8C55F3B9B8E2}">
      <dsp:nvSpPr>
        <dsp:cNvPr id="0" name=""/>
        <dsp:cNvSpPr/>
      </dsp:nvSpPr>
      <dsp:spPr>
        <a:xfrm>
          <a:off x="0" y="1536365"/>
          <a:ext cx="4697731" cy="65110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栈操作</a:t>
          </a:r>
        </a:p>
      </dsp:txBody>
      <dsp:txXfrm>
        <a:off x="31784" y="1568149"/>
        <a:ext cx="4634163" cy="587537"/>
      </dsp:txXfrm>
    </dsp:sp>
    <dsp:sp modelId="{B56654E7-7C02-1C4C-BAF5-024709121AD0}">
      <dsp:nvSpPr>
        <dsp:cNvPr id="0" name=""/>
        <dsp:cNvSpPr/>
      </dsp:nvSpPr>
      <dsp:spPr>
        <a:xfrm>
          <a:off x="0" y="2187470"/>
          <a:ext cx="4697731" cy="934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聚合法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记账分析法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势方法</a:t>
          </a:r>
        </a:p>
      </dsp:txBody>
      <dsp:txXfrm>
        <a:off x="0" y="2187470"/>
        <a:ext cx="4697731" cy="934605"/>
      </dsp:txXfrm>
    </dsp:sp>
    <dsp:sp modelId="{3AA4D470-425D-8A42-A54E-10EA4C7EA364}">
      <dsp:nvSpPr>
        <dsp:cNvPr id="0" name=""/>
        <dsp:cNvSpPr/>
      </dsp:nvSpPr>
      <dsp:spPr>
        <a:xfrm>
          <a:off x="0" y="3122075"/>
          <a:ext cx="4697731" cy="651105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二进制计数器</a:t>
          </a:r>
        </a:p>
      </dsp:txBody>
      <dsp:txXfrm>
        <a:off x="31784" y="3153859"/>
        <a:ext cx="4634163" cy="587537"/>
      </dsp:txXfrm>
    </dsp:sp>
    <dsp:sp modelId="{08A7C1E7-53CE-124F-BBA2-646F7E228EAF}">
      <dsp:nvSpPr>
        <dsp:cNvPr id="0" name=""/>
        <dsp:cNvSpPr/>
      </dsp:nvSpPr>
      <dsp:spPr>
        <a:xfrm>
          <a:off x="0" y="3773180"/>
          <a:ext cx="4697731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聚合法</a:t>
          </a:r>
        </a:p>
      </dsp:txBody>
      <dsp:txXfrm>
        <a:off x="0" y="3773180"/>
        <a:ext cx="4697731" cy="347760"/>
      </dsp:txXfrm>
    </dsp:sp>
    <dsp:sp modelId="{A59BB78D-3942-3E4D-951C-44812F3DC2E2}">
      <dsp:nvSpPr>
        <dsp:cNvPr id="0" name=""/>
        <dsp:cNvSpPr/>
      </dsp:nvSpPr>
      <dsp:spPr>
        <a:xfrm>
          <a:off x="0" y="4120940"/>
          <a:ext cx="4697731" cy="65110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动态数组</a:t>
          </a:r>
        </a:p>
      </dsp:txBody>
      <dsp:txXfrm>
        <a:off x="31784" y="4152724"/>
        <a:ext cx="4634163" cy="587537"/>
      </dsp:txXfrm>
    </dsp:sp>
    <dsp:sp modelId="{C9A64E9C-834D-8244-84ED-253C8A84F6F7}">
      <dsp:nvSpPr>
        <dsp:cNvPr id="0" name=""/>
        <dsp:cNvSpPr/>
      </dsp:nvSpPr>
      <dsp:spPr>
        <a:xfrm>
          <a:off x="0" y="4772045"/>
          <a:ext cx="4697731" cy="619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kern="1200" dirty="0"/>
            <a:t>Append</a:t>
          </a:r>
          <a:r>
            <a:rPr lang="zh-CN" altLang="en-US" sz="1600" kern="1200" dirty="0"/>
            <a:t>摊还分析，聚集法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势函数方法</a:t>
          </a:r>
        </a:p>
      </dsp:txBody>
      <dsp:txXfrm>
        <a:off x="0" y="4772045"/>
        <a:ext cx="4697731" cy="6194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046C-FBAB-9D46-BCCC-79786F1DA9B6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5BEA-802F-254B-947C-09BDC1D8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31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046C-FBAB-9D46-BCCC-79786F1DA9B6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5BEA-802F-254B-947C-09BDC1D8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17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046C-FBAB-9D46-BCCC-79786F1DA9B6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5BEA-802F-254B-947C-09BDC1D8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92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046C-FBAB-9D46-BCCC-79786F1DA9B6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5BEA-802F-254B-947C-09BDC1D8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56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046C-FBAB-9D46-BCCC-79786F1DA9B6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5BEA-802F-254B-947C-09BDC1D8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17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046C-FBAB-9D46-BCCC-79786F1DA9B6}" type="datetimeFigureOut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5BEA-802F-254B-947C-09BDC1D8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56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046C-FBAB-9D46-BCCC-79786F1DA9B6}" type="datetimeFigureOut">
              <a:rPr lang="en-US" smtClean="0"/>
              <a:t>4/8/24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5BEA-802F-254B-947C-09BDC1D8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3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046C-FBAB-9D46-BCCC-79786F1DA9B6}" type="datetimeFigureOut">
              <a:rPr lang="en-US" smtClean="0"/>
              <a:t>4/8/24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5BEA-802F-254B-947C-09BDC1D8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03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046C-FBAB-9D46-BCCC-79786F1DA9B6}" type="datetimeFigureOut">
              <a:rPr lang="en-US" smtClean="0"/>
              <a:t>4/8/24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5BEA-802F-254B-947C-09BDC1D8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92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046C-FBAB-9D46-BCCC-79786F1DA9B6}" type="datetimeFigureOut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5BEA-802F-254B-947C-09BDC1D8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31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046C-FBAB-9D46-BCCC-79786F1DA9B6}" type="datetimeFigureOut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5BEA-802F-254B-947C-09BDC1D8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444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B046C-FBAB-9D46-BCCC-79786F1DA9B6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B5BEA-802F-254B-947C-09BDC1D8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28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背景图案&#10;&#10;描述已自动生成">
            <a:extLst>
              <a:ext uri="{FF2B5EF4-FFF2-40B4-BE49-F238E27FC236}">
                <a16:creationId xmlns:a16="http://schemas.microsoft.com/office/drawing/2014/main" id="{C106F68B-03C3-0DFC-4098-C8AF197F54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7333" r="1" b="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65FD46B-3735-CF42-900C-36426412B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2"/>
            <a:ext cx="6858000" cy="2900518"/>
          </a:xfrm>
        </p:spPr>
        <p:txBody>
          <a:bodyPr>
            <a:normAutofit/>
          </a:bodyPr>
          <a:lstStyle/>
          <a:p>
            <a:r>
              <a:rPr lang="en-US" sz="8800" dirty="0" err="1">
                <a:solidFill>
                  <a:srgbClr val="FFFFFF"/>
                </a:solidFill>
              </a:rPr>
              <a:t>摊还分析</a:t>
            </a:r>
            <a:endParaRPr lang="en-US" sz="8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45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36F837-33F7-A744-8007-1FE36AA0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Stack基于</a:t>
            </a:r>
            <a:r>
              <a:rPr lang="en-US" altLang="zh-CN" dirty="0" err="1">
                <a:solidFill>
                  <a:srgbClr val="00B050"/>
                </a:solidFill>
              </a:rPr>
              <a:t>记账分析</a:t>
            </a:r>
            <a:r>
              <a:rPr lang="en-US" altLang="zh-CN" dirty="0" err="1"/>
              <a:t>方法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38914F-84DF-A149-9931-8742C30A7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堆栈示例中操作的实际成本（</a:t>
            </a:r>
            <a:r>
              <a:rPr lang="en-US" altLang="zh-CN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r>
              <a:rPr lang="en-US" altLang="zh-CN" b="0" i="0" baseline="-2500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）为：</a:t>
            </a:r>
            <a:endParaRPr lang="en-US" altLang="zh-CN" b="0" i="0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Push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Pop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MultiPop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min(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k,S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</a:p>
          <a:p>
            <a:endParaRPr lang="en-US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让我们将以下摊余成本（</a:t>
            </a:r>
            <a:r>
              <a:rPr lang="en-US" altLang="zh-CN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</a:t>
            </a:r>
            <a:r>
              <a:rPr lang="en-US" altLang="zh-CN" b="0" i="0" baseline="-2500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）分配给这些操作：</a:t>
            </a:r>
            <a:endParaRPr lang="en-US" altLang="zh-CN" b="0" i="0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for</a:t>
            </a:r>
            <a:r>
              <a:rPr lang="zh-CN" altLang="en-US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Push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0</a:t>
            </a:r>
            <a:r>
              <a:rPr lang="zh-CN" altLang="en-US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for</a:t>
            </a:r>
            <a:r>
              <a:rPr lang="zh-CN" altLang="en-US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Pop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0</a:t>
            </a:r>
            <a:r>
              <a:rPr lang="zh-CN" altLang="en-US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for</a:t>
            </a:r>
            <a:r>
              <a:rPr lang="zh-CN" altLang="en-US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MultiPop</a:t>
            </a:r>
            <a:endParaRPr lang="en-US" altLang="zh-CN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C9223EE-9623-494C-8368-B8581759DCBC}"/>
              </a:ext>
            </a:extLst>
          </p:cNvPr>
          <p:cNvSpPr txBox="1"/>
          <p:nvPr/>
        </p:nvSpPr>
        <p:spPr>
          <a:xfrm>
            <a:off x="831851" y="5246551"/>
            <a:ext cx="7981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 err="1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MultiPop</a:t>
            </a:r>
            <a:r>
              <a:rPr lang="zh-CN" altLang="en-US" sz="24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的摊算成本设为</a:t>
            </a:r>
            <a:r>
              <a:rPr lang="en-US" altLang="zh-CN" sz="24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0</a:t>
            </a:r>
            <a:r>
              <a:rPr lang="zh-CN" altLang="en-US" sz="24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，是因为通过</a:t>
            </a:r>
            <a:r>
              <a:rPr lang="en-US" altLang="zh-CN" sz="24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Push</a:t>
            </a:r>
            <a:r>
              <a:rPr lang="zh-CN" altLang="en-US" sz="24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累积的存款将足以支付</a:t>
            </a:r>
            <a:r>
              <a:rPr lang="en-US" altLang="zh-CN" sz="2400" dirty="0" err="1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MultiPop</a:t>
            </a:r>
            <a:r>
              <a:rPr lang="zh-CN" altLang="en-US" sz="24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的实际成本。</a:t>
            </a:r>
          </a:p>
        </p:txBody>
      </p:sp>
    </p:spTree>
    <p:extLst>
      <p:ext uri="{BB962C8B-B14F-4D97-AF65-F5344CB8AC3E}">
        <p14:creationId xmlns:p14="http://schemas.microsoft.com/office/powerpoint/2010/main" val="4050434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1CD165-C397-674A-85B3-2B63DF5A3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Stack基于</a:t>
            </a:r>
            <a:r>
              <a:rPr lang="en-US" altLang="zh-CN" dirty="0" err="1">
                <a:solidFill>
                  <a:srgbClr val="00B050"/>
                </a:solidFill>
              </a:rPr>
              <a:t>记账分析</a:t>
            </a:r>
            <a:r>
              <a:rPr lang="en-US" altLang="zh-CN" dirty="0" err="1"/>
              <a:t>方法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AA3036-F6FA-0D40-816F-5350262C7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690692"/>
            <a:ext cx="7886700" cy="5167311"/>
          </a:xfrm>
        </p:spPr>
        <p:txBody>
          <a:bodyPr>
            <a:normAutofit/>
          </a:bodyPr>
          <a:lstStyle/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把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stack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想象成一家银行，每次存款和取款都要花费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元。</a:t>
            </a:r>
            <a:endParaRPr lang="en-US" altLang="zh-CN" b="0" i="0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当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Push</a:t>
            </a:r>
            <a:r>
              <a:rPr lang="zh-CN" altLang="en-US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时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，我们花费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元进行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Push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zh-CN" altLang="en-US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并留</a:t>
            </a:r>
            <a:r>
              <a:rPr lang="en-US" altLang="zh-CN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r>
              <a:rPr lang="zh-CN" altLang="en-US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元（摊算成本）给银行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，这个（备用）金将用于支付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Pop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  <a:endParaRPr lang="en-US" altLang="zh-CN" b="0" i="0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Pop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和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MultiPop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可以完全使用摊算成本支付。因此，</a:t>
            </a:r>
            <a:r>
              <a:rPr lang="en-US" altLang="zh-CN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Pop</a:t>
            </a:r>
            <a:r>
              <a:rPr lang="zh-CN" altLang="en-US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和</a:t>
            </a:r>
            <a:r>
              <a:rPr lang="en-US" altLang="zh-CN" b="0" i="0" dirty="0" err="1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MultiPop</a:t>
            </a:r>
            <a:r>
              <a:rPr lang="zh-CN" altLang="en-US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的摊算成本为</a:t>
            </a:r>
            <a:r>
              <a:rPr lang="en-US" altLang="zh-CN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因此，对于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个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Push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Pop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、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MultiPop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的任何序列，总摊算成本最多为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2n=O(n)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，并且它是实际成本的上限。</a:t>
            </a:r>
            <a:endParaRPr lang="en-US" altLang="zh-CN" b="0" i="0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每次</a:t>
            </a:r>
            <a:r>
              <a:rPr lang="zh-CN" altLang="en-US" dirty="0">
                <a:solidFill>
                  <a:srgbClr val="00B05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操作</a:t>
            </a:r>
            <a:r>
              <a:rPr lang="zh-CN" altLang="en-US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的平均成本是</a:t>
            </a:r>
            <a:r>
              <a:rPr lang="en-US" altLang="zh-CN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5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AB375B-6C65-2948-A5AA-611C8FA4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基于</a:t>
            </a:r>
            <a:r>
              <a:rPr lang="en-US" dirty="0" err="1">
                <a:solidFill>
                  <a:srgbClr val="00B050"/>
                </a:solidFill>
              </a:rPr>
              <a:t>势方法</a:t>
            </a:r>
            <a:r>
              <a:rPr lang="en-US" dirty="0" err="1"/>
              <a:t>的</a:t>
            </a:r>
            <a:r>
              <a:rPr lang="en-US" altLang="zh-CN" dirty="0" err="1"/>
              <a:t>Stack</a:t>
            </a:r>
            <a:r>
              <a:rPr lang="zh-CN" altLang="en-US" dirty="0"/>
              <a:t>平摊</a:t>
            </a:r>
            <a:r>
              <a:rPr lang="en-US" dirty="0" err="1"/>
              <a:t>分析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2C17111-A250-B34F-8564-E85DC8EB1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000000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我们需要</a:t>
                </a:r>
                <a:r>
                  <a:rPr lang="zh-CN" altLang="en-US" dirty="0">
                    <a:solidFill>
                      <a:srgbClr val="0070C0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跟踪计算过程中的</a:t>
                </a:r>
                <a:r>
                  <a:rPr lang="zh-CN" altLang="en-US" b="0" i="0" dirty="0">
                    <a:solidFill>
                      <a:srgbClr val="0070C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势能变化</a:t>
                </a:r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。</a:t>
                </a:r>
                <a:endParaRPr lang="en-US" altLang="zh-CN" b="0" i="0" dirty="0">
                  <a:solidFill>
                    <a:srgbClr val="000000"/>
                  </a:solidFill>
                  <a:effectLst/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  <a:p>
                <a:pPr algn="l"/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从初始数据结构</a:t>
                </a:r>
                <a:r>
                  <a:rPr lang="en-US" altLang="zh-CN" b="0" i="0" dirty="0">
                    <a:solidFill>
                      <a:srgbClr val="00B05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D</a:t>
                </a:r>
                <a:r>
                  <a:rPr lang="en-US" altLang="zh-CN" b="0" i="0" baseline="-25000" dirty="0">
                    <a:solidFill>
                      <a:srgbClr val="00B05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i</a:t>
                </a:r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开始，并执行</a:t>
                </a:r>
                <a:r>
                  <a:rPr lang="en-US" altLang="zh-CN" b="0" i="0" dirty="0">
                    <a:solidFill>
                      <a:srgbClr val="00B05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n</a:t>
                </a:r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次更新。</a:t>
                </a:r>
              </a:p>
              <a:p>
                <a:pPr algn="l"/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设</a:t>
                </a:r>
                <a:r>
                  <a:rPr lang="en-US" altLang="zh-CN" b="0" i="0" dirty="0">
                    <a:solidFill>
                      <a:srgbClr val="00B05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C</a:t>
                </a:r>
                <a:r>
                  <a:rPr lang="en-US" altLang="zh-CN" b="0" i="0" baseline="-25000" dirty="0">
                    <a:solidFill>
                      <a:srgbClr val="00B05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i</a:t>
                </a:r>
                <a:r>
                  <a:rPr lang="zh-CN" altLang="en-US" b="0" i="0" dirty="0">
                    <a:solidFill>
                      <a:srgbClr val="00B05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为第</a:t>
                </a:r>
                <a:r>
                  <a:rPr lang="en-US" altLang="zh-CN" b="0" i="0" dirty="0" err="1">
                    <a:solidFill>
                      <a:srgbClr val="00B05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i</a:t>
                </a:r>
                <a:r>
                  <a:rPr lang="zh-CN" altLang="en-US" b="0" i="0" dirty="0">
                    <a:solidFill>
                      <a:srgbClr val="00B05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次操作的实际成本</a:t>
                </a:r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；</a:t>
                </a:r>
              </a:p>
              <a:p>
                <a:pPr algn="l"/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设</a:t>
                </a:r>
                <a:r>
                  <a:rPr lang="en-US" altLang="zh-CN" b="0" i="0" dirty="0">
                    <a:solidFill>
                      <a:srgbClr val="00B05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D</a:t>
                </a:r>
                <a:r>
                  <a:rPr lang="en-US" altLang="zh-CN" b="0" i="0" baseline="-25000" dirty="0">
                    <a:solidFill>
                      <a:srgbClr val="00B05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i</a:t>
                </a:r>
                <a:r>
                  <a:rPr lang="zh-CN" altLang="en-US" b="0" i="0" dirty="0">
                    <a:solidFill>
                      <a:srgbClr val="00B05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是运算</a:t>
                </a:r>
                <a:r>
                  <a:rPr lang="en-US" altLang="zh-CN" b="0" i="0" dirty="0" err="1">
                    <a:solidFill>
                      <a:srgbClr val="00B05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i</a:t>
                </a:r>
                <a:r>
                  <a:rPr lang="zh-CN" altLang="en-US" b="0" i="0" dirty="0">
                    <a:solidFill>
                      <a:srgbClr val="00B05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之后的数据结构状态</a:t>
                </a:r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。</a:t>
                </a:r>
                <a:endParaRPr lang="en-US" altLang="zh-CN" b="0" i="0" dirty="0">
                  <a:solidFill>
                    <a:srgbClr val="000000"/>
                  </a:solidFill>
                  <a:effectLst/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  <a:p>
                <a:pPr algn="l"/>
                <a:endParaRPr lang="en-US" altLang="zh-CN" dirty="0">
                  <a:solidFill>
                    <a:srgbClr val="00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  <a:p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函数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计算</m:t>
                    </m:r>
                    <m:r>
                      <a:rPr lang="zh-CN" alt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势能</m:t>
                    </m:r>
                    <m:r>
                      <a:rPr lang="zh-CN" alt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，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定义</m:t>
                    </m:r>
                  </m:oMath>
                </a14:m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操作</a:t>
                </a:r>
                <a:r>
                  <a:rPr lang="en-US" altLang="zh-CN" b="0" i="0" dirty="0" err="1">
                    <a:solidFill>
                      <a:srgbClr val="00000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i</a:t>
                </a:r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的摊算成本为：</a:t>
                </a:r>
                <a:endParaRPr lang="en-US" altLang="zh-CN" b="0" i="0" dirty="0">
                  <a:solidFill>
                    <a:srgbClr val="000000"/>
                  </a:solidFill>
                  <a:effectLst/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  <a:p>
                <a:endParaRPr lang="en-US" altLang="zh-CN" dirty="0">
                  <a:solidFill>
                    <a:srgbClr val="000000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  <a:p>
                <a:endParaRPr lang="en-US" altLang="zh-CN" b="0" i="0" dirty="0">
                  <a:solidFill>
                    <a:srgbClr val="000000"/>
                  </a:solidFill>
                  <a:effectLst/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  <a:p>
                <a:pPr marL="0" indent="0">
                  <a:buNone/>
                </a:pPr>
                <a:endParaRPr lang="zh-CN" altLang="en-US" b="0" i="0" dirty="0">
                  <a:solidFill>
                    <a:srgbClr val="000000"/>
                  </a:solidFill>
                  <a:effectLst/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2C17111-A250-B34F-8564-E85DC8EB1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C07B9E4-21EF-444D-9FFE-05A5BC15E3B8}"/>
                  </a:ext>
                </a:extLst>
              </p:cNvPr>
              <p:cNvSpPr txBox="1"/>
              <p:nvPr/>
            </p:nvSpPr>
            <p:spPr>
              <a:xfrm>
                <a:off x="2117272" y="5110843"/>
                <a:ext cx="4582408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l-GR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l-GR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C07B9E4-21EF-444D-9FFE-05A5BC15E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272" y="5110843"/>
                <a:ext cx="4582408" cy="486352"/>
              </a:xfrm>
              <a:prstGeom prst="rect">
                <a:avLst/>
              </a:prstGeom>
              <a:blipFill>
                <a:blip r:embed="rId3"/>
                <a:stretch>
                  <a:fillRect l="-1105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5863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5BA93F-92D7-3E41-904B-8488E71FA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基于</a:t>
            </a:r>
            <a:r>
              <a:rPr lang="en-US" altLang="zh-CN" dirty="0" err="1">
                <a:solidFill>
                  <a:srgbClr val="00B050"/>
                </a:solidFill>
              </a:rPr>
              <a:t>势方法</a:t>
            </a:r>
            <a:r>
              <a:rPr lang="en-US" altLang="zh-CN" dirty="0" err="1"/>
              <a:t>的Stack</a:t>
            </a:r>
            <a:r>
              <a:rPr lang="zh-CN" altLang="en-US" dirty="0"/>
              <a:t>平摊</a:t>
            </a:r>
            <a:r>
              <a:rPr lang="en-US" altLang="zh-CN" dirty="0" err="1"/>
              <a:t>分析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73E8FF6-5087-1648-8C87-8047968B04B4}"/>
                  </a:ext>
                </a:extLst>
              </p:cNvPr>
              <p:cNvSpPr txBox="1"/>
              <p:nvPr/>
            </p:nvSpPr>
            <p:spPr>
              <a:xfrm>
                <a:off x="1235530" y="1640207"/>
                <a:ext cx="4582408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l-GR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l-GR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73E8FF6-5087-1648-8C87-8047968B0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530" y="1640207"/>
                <a:ext cx="4582408" cy="486352"/>
              </a:xfrm>
              <a:prstGeom prst="rect">
                <a:avLst/>
              </a:prstGeom>
              <a:blipFill>
                <a:blip r:embed="rId2"/>
                <a:stretch>
                  <a:fillRect l="-110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4ED2E47E-3B7D-554E-86C2-88644A8F3E9E}"/>
              </a:ext>
            </a:extLst>
          </p:cNvPr>
          <p:cNvSpPr txBox="1"/>
          <p:nvPr/>
        </p:nvSpPr>
        <p:spPr>
          <a:xfrm>
            <a:off x="1235532" y="2432961"/>
            <a:ext cx="5594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把</a:t>
            </a:r>
            <a:r>
              <a:rPr lang="en-US" altLang="zh-CN" sz="2400" dirty="0"/>
              <a:t>1-n</a:t>
            </a:r>
            <a:r>
              <a:rPr lang="zh-CN" altLang="en-US" sz="2400" dirty="0"/>
              <a:t>操作的摊算成本相加，</a:t>
            </a:r>
            <a:r>
              <a:rPr lang="en-US" sz="2400" dirty="0" err="1"/>
              <a:t>我们得到</a:t>
            </a:r>
            <a:r>
              <a:rPr lang="zh-CN" altLang="en-US" sz="2400" dirty="0"/>
              <a:t>：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89B621-E022-8843-AF7D-14E35D8CB7A7}"/>
                  </a:ext>
                </a:extLst>
              </p:cNvPr>
              <p:cNvSpPr txBox="1"/>
              <p:nvPr/>
            </p:nvSpPr>
            <p:spPr>
              <a:xfrm>
                <a:off x="1235531" y="3048786"/>
                <a:ext cx="5218032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l-GR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l-GR" altLang="zh-C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l-GR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l-GR" altLang="zh-C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89B621-E022-8843-AF7D-14E35D8CB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531" y="3048786"/>
                <a:ext cx="5218032" cy="1008225"/>
              </a:xfrm>
              <a:prstGeom prst="rect">
                <a:avLst/>
              </a:prstGeom>
              <a:blipFill>
                <a:blip r:embed="rId3"/>
                <a:stretch>
                  <a:fillRect l="-21117" t="-121250" b="-18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15F207A2-6448-2740-980A-58F9AE9EC9E3}"/>
              </a:ext>
            </a:extLst>
          </p:cNvPr>
          <p:cNvSpPr txBox="1"/>
          <p:nvPr/>
        </p:nvSpPr>
        <p:spPr>
          <a:xfrm>
            <a:off x="1235532" y="423916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设</a:t>
            </a:r>
            <a:r>
              <a:rPr lang="zh-CN" altLang="en-US" sz="2400" dirty="0"/>
              <a:t>：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813ECC7-B175-854E-90C2-6F926DD26C7B}"/>
                  </a:ext>
                </a:extLst>
              </p:cNvPr>
              <p:cNvSpPr txBox="1"/>
              <p:nvPr/>
            </p:nvSpPr>
            <p:spPr>
              <a:xfrm>
                <a:off x="1894412" y="4239164"/>
                <a:ext cx="60711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altLang="zh-CN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zh-CN" altLang="en-US" sz="2400" dirty="0">
                    <a:solidFill>
                      <a:srgbClr val="00B050"/>
                    </a:solidFill>
                  </a:rPr>
                  <a:t> 对所有</a:t>
                </a:r>
                <a:r>
                  <a:rPr lang="en-US" altLang="zh-CN" sz="2400" i="1" dirty="0" err="1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400" dirty="0">
                    <a:solidFill>
                      <a:srgbClr val="00B050"/>
                    </a:solidFill>
                  </a:rPr>
                  <a:t>成立</a:t>
                </a:r>
                <a:r>
                  <a:rPr lang="zh-CN" altLang="en-US" sz="2400" dirty="0"/>
                  <a:t>，则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813ECC7-B175-854E-90C2-6F926DD26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412" y="4239164"/>
                <a:ext cx="6071120" cy="461665"/>
              </a:xfrm>
              <a:prstGeom prst="rect">
                <a:avLst/>
              </a:prstGeom>
              <a:blipFill>
                <a:blip r:embed="rId4"/>
                <a:stretch>
                  <a:fillRect l="-20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F39F131-7AE1-184A-B325-109F57570DB7}"/>
                  </a:ext>
                </a:extLst>
              </p:cNvPr>
              <p:cNvSpPr txBox="1"/>
              <p:nvPr/>
            </p:nvSpPr>
            <p:spPr>
              <a:xfrm>
                <a:off x="7040994" y="3965884"/>
                <a:ext cx="2103009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F39F131-7AE1-184A-B325-109F57570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994" y="3965884"/>
                <a:ext cx="2103009" cy="1008225"/>
              </a:xfrm>
              <a:prstGeom prst="rect">
                <a:avLst/>
              </a:prstGeom>
              <a:blipFill>
                <a:blip r:embed="rId5"/>
                <a:stretch>
                  <a:fillRect l="-53012" t="-121250" r="-16265" b="-18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00F8CB57-C168-1646-A1A2-4C639BBCF0DB}"/>
              </a:ext>
            </a:extLst>
          </p:cNvPr>
          <p:cNvSpPr txBox="1"/>
          <p:nvPr/>
        </p:nvSpPr>
        <p:spPr>
          <a:xfrm>
            <a:off x="1235531" y="5073767"/>
            <a:ext cx="58054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因此，摊余成本是实际总成本的上界。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893C2D0-FDA5-8542-A9C0-C351426BD3FF}"/>
                  </a:ext>
                </a:extLst>
              </p:cNvPr>
              <p:cNvSpPr txBox="1"/>
              <p:nvPr/>
            </p:nvSpPr>
            <p:spPr>
              <a:xfrm>
                <a:off x="1235531" y="5814537"/>
                <a:ext cx="58054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rgbClr val="000000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问题是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rgbClr val="0070C0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如何设计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？</a:t>
                </a:r>
                <a:endParaRPr 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893C2D0-FDA5-8542-A9C0-C351426BD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531" y="5814537"/>
                <a:ext cx="5805463" cy="461665"/>
              </a:xfrm>
              <a:prstGeom prst="rect">
                <a:avLst/>
              </a:prstGeom>
              <a:blipFill>
                <a:blip r:embed="rId6"/>
                <a:stretch>
                  <a:fillRect l="-1747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16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1FC844-8624-DB4E-86F0-01F843D4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29"/>
            <a:ext cx="7886700" cy="794203"/>
          </a:xfrm>
        </p:spPr>
        <p:txBody>
          <a:bodyPr/>
          <a:lstStyle/>
          <a:p>
            <a:r>
              <a:rPr lang="en-US" altLang="zh-CN" dirty="0" err="1"/>
              <a:t>基于</a:t>
            </a:r>
            <a:r>
              <a:rPr lang="en-US" altLang="zh-CN" dirty="0" err="1">
                <a:solidFill>
                  <a:srgbClr val="00B050"/>
                </a:solidFill>
              </a:rPr>
              <a:t>势方法</a:t>
            </a:r>
            <a:r>
              <a:rPr lang="en-US" altLang="zh-CN" dirty="0" err="1"/>
              <a:t>的Stack</a:t>
            </a:r>
            <a:r>
              <a:rPr lang="zh-CN" altLang="en-US" dirty="0"/>
              <a:t>平摊</a:t>
            </a:r>
            <a:r>
              <a:rPr lang="en-US" altLang="zh-CN" dirty="0" err="1"/>
              <a:t>分析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C48BAA0-02E5-E24A-96FE-E425023979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5751" y="1253335"/>
                <a:ext cx="9380764" cy="523954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让</a:t>
                </a:r>
                <a:r>
                  <a:rPr lang="el-GR" altLang="zh-CN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表示栈中元素个数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  <m:r>
                      <a:rPr lang="zh-CN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l-GR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altLang="zh-CN" dirty="0"/>
                  <a:t>Push</a:t>
                </a:r>
                <a:r>
                  <a:rPr lang="zh-CN" altLang="en-US" dirty="0"/>
                  <a:t>的摊算成本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=1+1=2</m:t>
                    </m:r>
                  </m:oMath>
                </a14:m>
                <a:endParaRPr lang="en-US" dirty="0"/>
              </a:p>
              <a:p>
                <a:r>
                  <a:rPr lang="en-US" altLang="zh-CN" dirty="0"/>
                  <a:t>Pop</a:t>
                </a:r>
                <a:r>
                  <a:rPr lang="zh-CN" altLang="en-US" dirty="0"/>
                  <a:t>的摊算成本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=1−1=0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 err="1"/>
                  <a:t>MultiPop</a:t>
                </a:r>
                <a:r>
                  <a:rPr lang="zh-CN" altLang="en-US" dirty="0"/>
                  <a:t>的摊算成本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所以总摊算成本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en-US" altLang="zh-CN" dirty="0">
                    <a:solidFill>
                      <a:srgbClr val="00B050"/>
                    </a:solidFill>
                  </a:rPr>
                  <a:t>n</a:t>
                </a:r>
              </a:p>
              <a:p>
                <a:r>
                  <a:rPr lang="en-US" dirty="0" err="1">
                    <a:solidFill>
                      <a:srgbClr val="00B050"/>
                    </a:solidFill>
                  </a:rPr>
                  <a:t>每个操作的平摊成本为</a:t>
                </a:r>
                <a:r>
                  <a:rPr lang="en-US" altLang="zh-CN" dirty="0" err="1">
                    <a:solidFill>
                      <a:srgbClr val="00B050"/>
                    </a:solidFill>
                  </a:rPr>
                  <a:t>O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(1).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C48BAA0-02E5-E24A-96FE-E42502397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751" y="1253335"/>
                <a:ext cx="9380764" cy="5239543"/>
              </a:xfrm>
              <a:blipFill>
                <a:blip r:embed="rId2"/>
                <a:stretch>
                  <a:fillRect l="-1216" t="-2174" b="-6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461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A7561-AAD2-9947-A3D4-F565E8080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二进制计数器</a:t>
            </a:r>
            <a:r>
              <a:rPr lang="en-US" dirty="0" err="1"/>
              <a:t>的摊还分析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BF1816-E98B-4B40-8DFB-FB5F62196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62" y="1555921"/>
            <a:ext cx="8521148" cy="4351339"/>
          </a:xfrm>
        </p:spPr>
        <p:txBody>
          <a:bodyPr/>
          <a:lstStyle/>
          <a:p>
            <a:r>
              <a:rPr lang="en-US" dirty="0" err="1"/>
              <a:t>我们用一个</a:t>
            </a:r>
            <a:r>
              <a:rPr lang="en-US" altLang="zh-CN" dirty="0" err="1"/>
              <a:t>k</a:t>
            </a:r>
            <a:r>
              <a:rPr lang="zh-CN" altLang="en-US" dirty="0"/>
              <a:t>位</a:t>
            </a:r>
            <a:r>
              <a:rPr lang="en-US" dirty="0" err="1"/>
              <a:t>二进制数组</a:t>
            </a:r>
            <a:r>
              <a:rPr lang="en-US" altLang="zh-CN" dirty="0" err="1"/>
              <a:t>A</a:t>
            </a:r>
            <a:r>
              <a:rPr lang="en-US" altLang="zh-CN" dirty="0"/>
              <a:t>[0,…,k-1]</a:t>
            </a:r>
            <a:r>
              <a:rPr lang="zh-CN" altLang="en-US" dirty="0"/>
              <a:t>作为一个计数器</a:t>
            </a:r>
            <a:endParaRPr lang="en-US" altLang="zh-CN" dirty="0"/>
          </a:p>
          <a:p>
            <a:r>
              <a:rPr lang="zh-CN" altLang="en-US" dirty="0"/>
              <a:t>根据二进制加法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73F727-B4D5-2143-9C9F-AE5C79EFA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241" y="2578917"/>
            <a:ext cx="4331257" cy="23053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27ABF0-3ACC-9F4F-9C44-B17E977FE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298" y="3956877"/>
            <a:ext cx="3080289" cy="6233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F9C5BFE-F1C1-C84F-83AC-0CDEF62C25DE}"/>
              </a:ext>
            </a:extLst>
          </p:cNvPr>
          <p:cNvSpPr txBox="1"/>
          <p:nvPr/>
        </p:nvSpPr>
        <p:spPr>
          <a:xfrm>
            <a:off x="5866779" y="336225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存储的当前数为</a:t>
            </a:r>
            <a:r>
              <a:rPr lang="zh-CN" altLang="en-US" dirty="0">
                <a:solidFill>
                  <a:srgbClr val="00B050"/>
                </a:solidFill>
              </a:rPr>
              <a:t>：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5D45B7-5B57-2B47-98C6-B8239758C7C8}"/>
              </a:ext>
            </a:extLst>
          </p:cNvPr>
          <p:cNvSpPr txBox="1"/>
          <p:nvPr/>
        </p:nvSpPr>
        <p:spPr>
          <a:xfrm>
            <a:off x="1016290" y="5228260"/>
            <a:ext cx="74990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每个</a:t>
            </a:r>
            <a:r>
              <a:rPr lang="en-US" altLang="zh-CN" sz="2400" dirty="0">
                <a:solidFill>
                  <a:srgbClr val="00B05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INCREMENT</a:t>
            </a:r>
            <a:r>
              <a:rPr lang="zh-CN" altLang="en-US" sz="2400" dirty="0">
                <a:solidFill>
                  <a:srgbClr val="00B05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操作成本</a:t>
            </a:r>
            <a:r>
              <a:rPr lang="zh-CN" altLang="en-US" sz="24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同</a:t>
            </a:r>
            <a:r>
              <a:rPr lang="zh-CN" altLang="en-US" sz="2400" dirty="0">
                <a:solidFill>
                  <a:srgbClr val="0070C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翻转的</a:t>
            </a:r>
            <a:r>
              <a:rPr lang="en-US" altLang="zh-CN" sz="2400" dirty="0">
                <a:solidFill>
                  <a:srgbClr val="0070C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bit</a:t>
            </a:r>
            <a:r>
              <a:rPr lang="zh-CN" altLang="en-US" sz="2400" dirty="0">
                <a:solidFill>
                  <a:srgbClr val="0070C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数量</a:t>
            </a:r>
            <a:r>
              <a:rPr lang="zh-CN" altLang="en-US" sz="24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是</a:t>
            </a:r>
            <a:r>
              <a:rPr lang="zh-CN" altLang="en-US" sz="2400" dirty="0">
                <a:solidFill>
                  <a:srgbClr val="7030A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呈线性关系</a:t>
            </a:r>
            <a:r>
              <a:rPr lang="zh-CN" altLang="en-US" sz="24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321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0BB234-47AA-0E4F-A73F-F82F2591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00B050"/>
                </a:solidFill>
              </a:rPr>
              <a:t>二进制计数器</a:t>
            </a:r>
            <a:r>
              <a:rPr lang="en-US" altLang="zh-CN" dirty="0" err="1"/>
              <a:t>的平摊分析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BF2474-DFA8-B54D-AC65-3B47E4BAD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3429002"/>
            <a:ext cx="7886700" cy="3063875"/>
          </a:xfrm>
        </p:spPr>
        <p:txBody>
          <a:bodyPr>
            <a:normAutofit/>
          </a:bodyPr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在最坏的情况下，</a:t>
            </a:r>
            <a:r>
              <a:rPr lang="zh-CN" altLang="en-US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一次</a:t>
            </a:r>
            <a:r>
              <a:rPr lang="en-US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INCREMENT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可以翻转</a:t>
            </a:r>
            <a:r>
              <a:rPr lang="en-US" altLang="zh-CN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k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个比特。</a:t>
            </a:r>
            <a:endParaRPr lang="en-US" altLang="zh-CN" b="0" i="0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有</a:t>
            </a:r>
            <a:r>
              <a:rPr lang="en-US" altLang="zh-CN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次递增，因此根据标准的最坏情况分析，成本为</a:t>
            </a:r>
            <a:r>
              <a:rPr lang="en-US" altLang="zh-CN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O</a:t>
            </a:r>
            <a:r>
              <a:rPr lang="en-US" altLang="zh-CN" dirty="0">
                <a:solidFill>
                  <a:srgbClr val="00B05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en-US" altLang="zh-CN" dirty="0" err="1">
                <a:solidFill>
                  <a:srgbClr val="00B05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nk</a:t>
            </a:r>
            <a:r>
              <a:rPr lang="en-US" altLang="zh-CN" dirty="0">
                <a:solidFill>
                  <a:srgbClr val="00B05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，摊算到每次的最坏情况成本是</a:t>
            </a:r>
            <a:r>
              <a:rPr lang="en-US" altLang="zh-CN" dirty="0">
                <a:solidFill>
                  <a:srgbClr val="00B05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O(k)</a:t>
            </a:r>
            <a:r>
              <a:rPr lang="zh-CN" altLang="en-US" dirty="0">
                <a:solidFill>
                  <a:srgbClr val="00B05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  <a:endParaRPr lang="en-US" altLang="zh-CN" dirty="0">
              <a:solidFill>
                <a:srgbClr val="00B05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CN" dirty="0">
              <a:solidFill>
                <a:srgbClr val="00B05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这个估界太松了，不可能每次都是最坏情况。</a:t>
            </a:r>
            <a:endParaRPr lang="en-US" altLang="zh-CN" dirty="0">
              <a:solidFill>
                <a:srgbClr val="00B05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5DB62C-B3A7-324F-85C0-883642EDC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76705" y="1060939"/>
            <a:ext cx="1866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8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F71C86-A628-894B-B3E3-933165CF1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00B050"/>
                </a:solidFill>
              </a:rPr>
              <a:t>二进制计数器</a:t>
            </a:r>
            <a:r>
              <a:rPr lang="en-US" altLang="zh-CN" dirty="0" err="1"/>
              <a:t>的摊</a:t>
            </a:r>
            <a:r>
              <a:rPr lang="zh-CN" altLang="en-US" dirty="0"/>
              <a:t>还</a:t>
            </a:r>
            <a:r>
              <a:rPr lang="en-US" altLang="zh-CN" dirty="0" err="1"/>
              <a:t>分析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1EC522C-8274-F941-91B3-F8EF86B6FA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1" y="1690690"/>
                <a:ext cx="7886700" cy="4486275"/>
              </a:xfrm>
            </p:spPr>
            <p:txBody>
              <a:bodyPr/>
              <a:lstStyle/>
              <a:p>
                <a:r>
                  <a:rPr lang="en-US" dirty="0"/>
                  <a:t>观察</a:t>
                </a:r>
                <a:r>
                  <a:rPr lang="zh-CN" altLang="en-US" dirty="0"/>
                  <a:t>：在发生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次累加的过程中，</a:t>
                </a:r>
                <a:r>
                  <a:rPr lang="en-US" altLang="zh-CN" dirty="0"/>
                  <a:t>A[0]</a:t>
                </a:r>
                <a:r>
                  <a:rPr lang="zh-CN" altLang="en-US" dirty="0"/>
                  <a:t>每次都翻转，</a:t>
                </a:r>
                <a:r>
                  <a:rPr lang="en-US" altLang="zh-CN" dirty="0"/>
                  <a:t>A[1]</a:t>
                </a:r>
                <a:r>
                  <a:rPr lang="zh-CN" altLang="en-US" dirty="0"/>
                  <a:t>每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次翻转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次；</a:t>
                </a:r>
                <a:r>
                  <a:rPr lang="en-US" altLang="zh-CN" dirty="0"/>
                  <a:t>A[2]</a:t>
                </a:r>
                <a:r>
                  <a:rPr lang="zh-CN" altLang="en-US" dirty="0"/>
                  <a:t>每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次翻转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次，依次类推，</a:t>
                </a:r>
                <a:r>
                  <a:rPr lang="en-US" altLang="zh-CN" dirty="0"/>
                  <a:t>A[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]</a:t>
                </a:r>
                <a:r>
                  <a:rPr lang="zh-CN" altLang="en-US" dirty="0"/>
                  <a:t>每累加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次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才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翻转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一次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所以</a:t>
                </a:r>
                <a:r>
                  <a:rPr lang="zh-CN" altLang="en-US" dirty="0"/>
                  <a:t>：发生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次累加的总的翻转成本为：</a:t>
                </a:r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1EC522C-8274-F941-91B3-F8EF86B6FA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1" y="1690690"/>
                <a:ext cx="7886700" cy="4486275"/>
              </a:xfrm>
              <a:blipFill>
                <a:blip r:embed="rId2"/>
                <a:stretch>
                  <a:fillRect l="-1447" t="-2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0281CC8-82A6-DC40-903A-6F9C02135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91" y="3609975"/>
            <a:ext cx="1438749" cy="11222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B4137E-DE94-5C48-821A-08F8A9666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886" y="3720124"/>
            <a:ext cx="1798115" cy="9704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0D4030E-8B5A-8F4A-A3C9-D23147BFF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1" y="3997658"/>
            <a:ext cx="1182116" cy="4153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64A7A11-D519-7048-BA1C-568D85794578}"/>
              </a:ext>
            </a:extLst>
          </p:cNvPr>
          <p:cNvSpPr txBox="1"/>
          <p:nvPr/>
        </p:nvSpPr>
        <p:spPr>
          <a:xfrm>
            <a:off x="861061" y="5033369"/>
            <a:ext cx="5078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每次操作的平均时间成本 </a:t>
            </a:r>
            <a:r>
              <a:rPr lang="en-US" altLang="zh-CN" sz="2800" dirty="0"/>
              <a:t>O(1).</a:t>
            </a:r>
            <a:r>
              <a:rPr lang="zh-CN" altLang="en-US" sz="2800" dirty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5809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59FA3-1D6B-0D48-A4B5-CD5F6A822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动态数组的摊还分析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81E761-13CB-2945-8CE3-A913B9A04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想象一个用固定长度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slot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初始化的数组，它支持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APPEND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DELETE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操作。</a:t>
            </a:r>
            <a:endParaRPr lang="en-US" altLang="zh-CN" b="0" i="0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当我们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APPEND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过多的元素时，数组将满，我们需要</a:t>
            </a:r>
            <a:r>
              <a:rPr lang="zh-CN" altLang="en-US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扩展数组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（使大小变大）。</a:t>
            </a:r>
            <a:endParaRPr lang="en-US" altLang="zh-CN" b="0" i="0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当我们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DELETE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太多的元素时，我们希望</a:t>
            </a:r>
            <a:r>
              <a:rPr lang="zh-CN" altLang="en-US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缩小数组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（使大小更小）。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375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D36E96-1AFC-E040-A327-22316A18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动态数组的摊还分析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2200B3-8036-7643-86BB-EFD38B226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267870" y="703935"/>
            <a:ext cx="4481511" cy="645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45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8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9370741"/>
              </p:ext>
            </p:extLst>
          </p:nvPr>
        </p:nvGraphicFramePr>
        <p:xfrm>
          <a:off x="4101292" y="620392"/>
          <a:ext cx="4697731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4786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3891B0-9316-9847-9C2A-1FFFF5704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</a:t>
            </a:r>
            <a:r>
              <a:rPr lang="zh-CN" altLang="en-US" dirty="0"/>
              <a:t>的摊算分析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73632D-AA4D-DC4B-973E-357E79BC5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现在考虑一个初始化为大小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的动态数组，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对其执行</a:t>
            </a:r>
            <a:r>
              <a:rPr lang="en-US" altLang="zh-CN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m</a:t>
            </a:r>
            <a:r>
              <a:rPr lang="zh-CN" altLang="en-US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个</a:t>
            </a:r>
            <a:r>
              <a:rPr lang="en-US" altLang="zh-CN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APPEND</a:t>
            </a:r>
            <a:r>
              <a:rPr lang="zh-CN" altLang="en-US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操作序列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分析每次操作的</a:t>
            </a:r>
            <a:r>
              <a:rPr lang="zh-CN" altLang="en-US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摊算成本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4E888A-63BB-964C-931E-CF2BCE16D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30212" y="1677587"/>
            <a:ext cx="2083581" cy="55864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1D61305-EE94-1A4C-8DC5-6AD166E11ED9}"/>
              </a:ext>
            </a:extLst>
          </p:cNvPr>
          <p:cNvSpPr txBox="1"/>
          <p:nvPr/>
        </p:nvSpPr>
        <p:spPr>
          <a:xfrm>
            <a:off x="1943101" y="5812397"/>
            <a:ext cx="4645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4</a:t>
            </a:r>
            <a:r>
              <a:rPr lang="zh-CN" altLang="en-US" sz="2400" dirty="0"/>
              <a:t>次复制，</a:t>
            </a:r>
            <a:r>
              <a:rPr lang="en-US" altLang="zh-CN" sz="2400" dirty="0"/>
              <a:t>1</a:t>
            </a:r>
            <a:r>
              <a:rPr lang="zh-CN" altLang="en-US" sz="2400" dirty="0"/>
              <a:t>次</a:t>
            </a:r>
            <a:r>
              <a:rPr lang="en-US" altLang="zh-CN" sz="2400" dirty="0"/>
              <a:t>Append</a:t>
            </a:r>
            <a:r>
              <a:rPr lang="zh-CN" altLang="en-US" sz="2400" dirty="0"/>
              <a:t>，成本为</a:t>
            </a:r>
            <a:r>
              <a:rPr lang="en-US" altLang="zh-CN" sz="2400" dirty="0"/>
              <a:t>5.</a:t>
            </a:r>
            <a:r>
              <a:rPr lang="zh-CN" altLang="en-US" sz="2400" dirty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9873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A69EE13-5C69-F641-BAB6-068D8037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</a:t>
            </a:r>
            <a:r>
              <a:rPr lang="zh-CN" altLang="en-US" dirty="0"/>
              <a:t>的摊算分析：聚集方法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B8B673-CA92-D545-9237-75B644DC5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88411" y="-848961"/>
            <a:ext cx="3167180" cy="77033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4A0B87-0468-6442-944C-EB2229A0E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7" y="4898403"/>
            <a:ext cx="6289303" cy="10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00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56211A-EBFE-9F44-B542-8B0EA8E9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</a:t>
            </a:r>
            <a:r>
              <a:rPr lang="zh-CN" altLang="en-US" dirty="0"/>
              <a:t>的摊算分析：聚集方法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E1A37-E2EF-AF40-8BB8-10DA1942C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</a:t>
            </a:r>
            <a:r>
              <a:rPr lang="zh-CN" altLang="en-US" dirty="0"/>
              <a:t>次</a:t>
            </a:r>
            <a:r>
              <a:rPr lang="en-US" altLang="zh-CN" dirty="0"/>
              <a:t>APPEND</a:t>
            </a:r>
            <a:r>
              <a:rPr lang="zh-CN" altLang="en-US" dirty="0"/>
              <a:t>总成本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E6F296-8BA5-C541-BCD2-3727705FA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13" y="2289176"/>
            <a:ext cx="3844131" cy="13255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02C91EE-8E5F-A74F-A883-0A7526770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3" y="2743997"/>
            <a:ext cx="1802333" cy="4159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6E3E7E-86EF-BE46-B97F-6276D6962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563" y="2743995"/>
            <a:ext cx="971671" cy="35798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DEED601-515A-5E49-9577-0A31AFA2BE88}"/>
              </a:ext>
            </a:extLst>
          </p:cNvPr>
          <p:cNvSpPr txBox="1"/>
          <p:nvPr/>
        </p:nvSpPr>
        <p:spPr>
          <a:xfrm>
            <a:off x="901168" y="3885189"/>
            <a:ext cx="69569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Times" pitchFamily="2" charset="0"/>
              </a:rPr>
              <a:t>每次操作的平均摊算成本为</a:t>
            </a:r>
            <a:r>
              <a:rPr lang="en-US" altLang="zh-CN" sz="2400" dirty="0">
                <a:solidFill>
                  <a:srgbClr val="00B050"/>
                </a:solidFill>
                <a:latin typeface="Times" pitchFamily="2" charset="0"/>
              </a:rPr>
              <a:t>O(1)</a:t>
            </a:r>
          </a:p>
        </p:txBody>
      </p:sp>
    </p:spTree>
    <p:extLst>
      <p:ext uri="{BB962C8B-B14F-4D97-AF65-F5344CB8AC3E}">
        <p14:creationId xmlns:p14="http://schemas.microsoft.com/office/powerpoint/2010/main" val="1617376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08E27E-16E5-DB49-ACCD-F15B90E2D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用势函数方法分析</a:t>
            </a:r>
            <a:r>
              <a:rPr lang="en-US" altLang="zh-CN" dirty="0" err="1"/>
              <a:t>APPEND</a:t>
            </a:r>
            <a:r>
              <a:rPr lang="zh-CN" altLang="en-US" dirty="0"/>
              <a:t>和</a:t>
            </a:r>
            <a:r>
              <a:rPr lang="en-US" altLang="zh-CN" dirty="0"/>
              <a:t>DELETE</a:t>
            </a:r>
            <a:r>
              <a:rPr lang="zh-CN" altLang="en-US" dirty="0"/>
              <a:t>的摊算成本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358280-CD80-C64E-9EA4-3EFFCF8A6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如果每当长度超过</a:t>
            </a:r>
            <a:r>
              <a:rPr lang="en-US" altLang="zh-CN" dirty="0" err="1"/>
              <a:t>Size</a:t>
            </a:r>
            <a:r>
              <a:rPr lang="zh-CN" altLang="en-US" dirty="0"/>
              <a:t>就长度翻倍，每当剩余数量少于</a:t>
            </a:r>
            <a:r>
              <a:rPr lang="en-US" altLang="zh-CN" dirty="0"/>
              <a:t>1/2</a:t>
            </a:r>
            <a:r>
              <a:rPr lang="zh-CN" altLang="en-US" dirty="0"/>
              <a:t>，就缩短一半，这种方法会由于连续的插入删除，造成</a:t>
            </a:r>
            <a:r>
              <a:rPr lang="zh-CN" altLang="en-US" dirty="0">
                <a:solidFill>
                  <a:srgbClr val="00B050"/>
                </a:solidFill>
              </a:rPr>
              <a:t>不停的数组长度翻倍和数组长度减半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一个有效的方法是每当剩余数量小于</a:t>
            </a:r>
            <a:r>
              <a:rPr lang="en-US" altLang="zh-CN" dirty="0"/>
              <a:t>1/4</a:t>
            </a:r>
            <a:r>
              <a:rPr lang="zh-CN" altLang="en-US" dirty="0"/>
              <a:t>时，将数组长度减半，使得</a:t>
            </a:r>
            <a:r>
              <a:rPr lang="en-US" altLang="zh-CN" dirty="0">
                <a:solidFill>
                  <a:srgbClr val="00B050"/>
                </a:solidFill>
              </a:rPr>
              <a:t>Num</a:t>
            </a:r>
            <a:r>
              <a:rPr lang="zh-CN" altLang="en-US" dirty="0">
                <a:solidFill>
                  <a:srgbClr val="00B050"/>
                </a:solidFill>
              </a:rPr>
              <a:t>数量</a:t>
            </a:r>
            <a:r>
              <a:rPr lang="zh-CN" altLang="en-US" dirty="0"/>
              <a:t>回到</a:t>
            </a:r>
            <a:r>
              <a:rPr lang="en-US" altLang="zh-CN" dirty="0">
                <a:solidFill>
                  <a:srgbClr val="00B050"/>
                </a:solidFill>
              </a:rPr>
              <a:t>Size</a:t>
            </a:r>
            <a:r>
              <a:rPr lang="zh-CN" altLang="en-US" dirty="0"/>
              <a:t>的</a:t>
            </a:r>
            <a:r>
              <a:rPr lang="en-US" altLang="zh-CN" dirty="0"/>
              <a:t>1/2.</a:t>
            </a:r>
          </a:p>
          <a:p>
            <a:r>
              <a:rPr lang="zh-CN" altLang="en-US" dirty="0"/>
              <a:t>我们可以定义一个</a:t>
            </a:r>
            <a:r>
              <a:rPr lang="en-US" altLang="zh-CN" dirty="0">
                <a:solidFill>
                  <a:srgbClr val="0070C0"/>
                </a:solidFill>
              </a:rPr>
              <a:t>Load=Num/Size</a:t>
            </a:r>
            <a:r>
              <a:rPr lang="zh-CN" altLang="en-US" dirty="0"/>
              <a:t>参数。</a:t>
            </a:r>
            <a:endParaRPr lang="en-US" altLang="zh-CN" dirty="0"/>
          </a:p>
          <a:p>
            <a:r>
              <a:rPr lang="zh-CN" altLang="en-US" dirty="0"/>
              <a:t>每次长度翻倍，或长度减半后，</a:t>
            </a:r>
            <a:r>
              <a:rPr lang="en-US" altLang="zh-CN" dirty="0">
                <a:solidFill>
                  <a:srgbClr val="00B050"/>
                </a:solidFill>
              </a:rPr>
              <a:t>Load=1/2</a:t>
            </a:r>
            <a:r>
              <a:rPr lang="en-US" altLang="zh-CN" dirty="0"/>
              <a:t>.</a:t>
            </a:r>
            <a:r>
              <a:rPr lang="zh-CN" altLang="en-US" dirty="0"/>
              <a:t>  </a:t>
            </a:r>
            <a:endParaRPr lang="en-US" altLang="zh-CN" dirty="0"/>
          </a:p>
          <a:p>
            <a:r>
              <a:rPr lang="en-US" dirty="0" err="1"/>
              <a:t>基于此</a:t>
            </a:r>
            <a:r>
              <a:rPr lang="zh-CN" altLang="en-US" dirty="0"/>
              <a:t>，设计一个势函数。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34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BCB7E0-3DD1-594C-B137-701C9AE4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用势函数方法分析APPEND</a:t>
            </a:r>
            <a:r>
              <a:rPr lang="zh-CN" altLang="en-US" dirty="0"/>
              <a:t>和</a:t>
            </a:r>
            <a:r>
              <a:rPr lang="en-US" altLang="zh-CN" dirty="0"/>
              <a:t>DELETE</a:t>
            </a:r>
            <a:r>
              <a:rPr lang="zh-CN" altLang="en-US" dirty="0"/>
              <a:t>的摊算成本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4C8DF9D-9D24-F347-AB03-99F86BE9FC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1" y="1760653"/>
                <a:ext cx="7886700" cy="4351339"/>
              </a:xfrm>
            </p:spPr>
            <p:txBody>
              <a:bodyPr/>
              <a:lstStyle/>
              <a:p>
                <a:r>
                  <a:rPr lang="en-US" dirty="0"/>
                  <a:t>定义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Num</m:t>
                    </m:r>
                  </m:oMath>
                </a14:m>
                <a:r>
                  <a:rPr lang="en-US" altLang="zh-CN" dirty="0"/>
                  <a:t>/</a:t>
                </a:r>
                <a:r>
                  <a:rPr lang="en-US" altLang="zh-CN" dirty="0" err="1"/>
                  <a:t>T.Size</a:t>
                </a:r>
                <a:endParaRPr lang="en-US" altLang="zh-CN" dirty="0"/>
              </a:p>
              <a:p>
                <a:r>
                  <a:rPr lang="zh-CN" altLang="en-US" dirty="0"/>
                  <a:t>定义势函数</a:t>
                </a:r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4C8DF9D-9D24-F347-AB03-99F86BE9FC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1" y="1760653"/>
                <a:ext cx="7886700" cy="4351339"/>
              </a:xfrm>
              <a:blipFill>
                <a:blip r:embed="rId2"/>
                <a:stretch>
                  <a:fillRect l="-1447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9F64CD1-7EA5-FD45-8B2A-A4D7A2CD5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2" y="2754427"/>
            <a:ext cx="6564923" cy="1219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B475E52-13F8-384E-8013-B32C42F06AD8}"/>
                  </a:ext>
                </a:extLst>
              </p:cNvPr>
              <p:cNvSpPr txBox="1"/>
              <p:nvPr/>
            </p:nvSpPr>
            <p:spPr>
              <a:xfrm>
                <a:off x="1123951" y="4049917"/>
                <a:ext cx="35505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可见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总是大于等于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B475E52-13F8-384E-8013-B32C42F06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951" y="4049917"/>
                <a:ext cx="3550587" cy="461665"/>
              </a:xfrm>
              <a:prstGeom prst="rect">
                <a:avLst/>
              </a:prstGeom>
              <a:blipFill>
                <a:blip r:embed="rId4"/>
                <a:stretch>
                  <a:fillRect l="-249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782A2312-E7AA-2D48-A2D4-CE3D62576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3631" y="5588774"/>
            <a:ext cx="1877439" cy="46166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9B4D83A-B3C3-774C-9777-856EC479A264}"/>
              </a:ext>
            </a:extLst>
          </p:cNvPr>
          <p:cNvSpPr txBox="1"/>
          <p:nvPr/>
        </p:nvSpPr>
        <p:spPr>
          <a:xfrm>
            <a:off x="3483872" y="5650329"/>
            <a:ext cx="4767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同</a:t>
            </a:r>
            <a:r>
              <a:rPr lang="en-US" altLang="zh-CN" sz="2400" dirty="0" err="1"/>
              <a:t>APPEND</a:t>
            </a:r>
            <a:r>
              <a:rPr lang="zh-CN" altLang="en-US" sz="2400" dirty="0"/>
              <a:t>分析相同        最多为</a:t>
            </a:r>
            <a:r>
              <a:rPr lang="en-US" altLang="zh-CN" sz="2400" dirty="0"/>
              <a:t>3.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E3E745B-4035-B24C-A100-5159DD3C2B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6867" y="5617399"/>
            <a:ext cx="494592" cy="49459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F275AAA-81EC-A142-95D3-363C51A2565C}"/>
              </a:ext>
            </a:extLst>
          </p:cNvPr>
          <p:cNvSpPr txBox="1"/>
          <p:nvPr/>
        </p:nvSpPr>
        <p:spPr>
          <a:xfrm>
            <a:off x="628654" y="4778581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首先考虑</a:t>
            </a:r>
            <a:r>
              <a:rPr lang="en-US" sz="2800" dirty="0" err="1">
                <a:solidFill>
                  <a:srgbClr val="00B050"/>
                </a:solidFill>
              </a:rPr>
              <a:t>插入</a:t>
            </a:r>
            <a:r>
              <a:rPr lang="en-US" sz="2800" dirty="0" err="1"/>
              <a:t>的摊算成本</a:t>
            </a:r>
            <a:endParaRPr lang="en-US" sz="28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31B4DA1-AD82-3842-8C8B-ED86053FDE12}"/>
              </a:ext>
            </a:extLst>
          </p:cNvPr>
          <p:cNvSpPr txBox="1"/>
          <p:nvPr/>
        </p:nvSpPr>
        <p:spPr>
          <a:xfrm>
            <a:off x="985768" y="5607877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095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AA6F0CB-D0B1-774A-80D6-BE54BF658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79" y="884861"/>
            <a:ext cx="6972533" cy="17154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D4DFC1-8C3B-4C43-AAD4-8A0E086C6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13" y="254646"/>
            <a:ext cx="1969771" cy="4616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37C64C-CFDC-1545-A37C-6CBB32E21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087" y="223686"/>
            <a:ext cx="1604224" cy="4882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69B97F-DAE8-0047-9E70-D7244CA8E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042" y="2701057"/>
            <a:ext cx="3837635" cy="51777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CBF16B0-EE4B-2F40-A785-6D9819452450}"/>
              </a:ext>
            </a:extLst>
          </p:cNvPr>
          <p:cNvSpPr txBox="1"/>
          <p:nvPr/>
        </p:nvSpPr>
        <p:spPr>
          <a:xfrm>
            <a:off x="4886327" y="342599"/>
            <a:ext cx="3773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APPEND</a:t>
            </a:r>
            <a:r>
              <a:rPr lang="zh-CN" altLang="en-US" sz="2400" dirty="0">
                <a:solidFill>
                  <a:srgbClr val="0070C0"/>
                </a:solidFill>
              </a:rPr>
              <a:t>之后</a:t>
            </a:r>
            <a:r>
              <a:rPr lang="en-US" sz="2400" dirty="0" err="1">
                <a:solidFill>
                  <a:srgbClr val="0070C0"/>
                </a:solidFill>
              </a:rPr>
              <a:t>没有超过一半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EADA0E0-0874-404A-A16B-3535E1041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477" y="3313984"/>
            <a:ext cx="8037005" cy="140017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9414ACF-4634-5444-B7D0-2ACD0EB539E1}"/>
              </a:ext>
            </a:extLst>
          </p:cNvPr>
          <p:cNvSpPr txBox="1"/>
          <p:nvPr/>
        </p:nvSpPr>
        <p:spPr>
          <a:xfrm>
            <a:off x="4819024" y="2706041"/>
            <a:ext cx="3158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APPEND</a:t>
            </a:r>
            <a:r>
              <a:rPr lang="zh-CN" altLang="en-US" sz="2400" dirty="0">
                <a:solidFill>
                  <a:srgbClr val="0070C0"/>
                </a:solidFill>
              </a:rPr>
              <a:t>之后超过一半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E98BC6F-8F2E-5D48-9042-C022D2F6C2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907" y="4573722"/>
            <a:ext cx="4460383" cy="81352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934D53C-CC7D-EF44-B998-2EDD073CE8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8491" y="5304925"/>
            <a:ext cx="4866305" cy="155307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6DE2A46-3E2B-A449-AA5B-C23CF015BE77}"/>
              </a:ext>
            </a:extLst>
          </p:cNvPr>
          <p:cNvSpPr txBox="1"/>
          <p:nvPr/>
        </p:nvSpPr>
        <p:spPr>
          <a:xfrm>
            <a:off x="73790" y="254646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F542DD0-4BB2-B845-870F-09945F0A375D}"/>
              </a:ext>
            </a:extLst>
          </p:cNvPr>
          <p:cNvSpPr txBox="1"/>
          <p:nvPr/>
        </p:nvSpPr>
        <p:spPr>
          <a:xfrm>
            <a:off x="85783" y="2729115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3.</a:t>
            </a:r>
            <a:r>
              <a:rPr lang="zh-CN" altLang="en-US" sz="2400" dirty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451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C9958A-B324-1A44-B875-0BF56A437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28601"/>
            <a:ext cx="7886700" cy="5791200"/>
          </a:xfrm>
        </p:spPr>
        <p:txBody>
          <a:bodyPr/>
          <a:lstStyle/>
          <a:p>
            <a:r>
              <a:rPr lang="en-US" dirty="0" err="1"/>
              <a:t>再考虑删除的摊算成本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B02378-4189-BB47-8CBA-A45661D14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30" y="840307"/>
            <a:ext cx="2065571" cy="4191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5A1991-F69C-B041-865B-64E07B012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25" y="1353736"/>
            <a:ext cx="6658960" cy="16323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C3E4CF-FF5F-BF4A-8677-60EC23458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61" y="3509927"/>
            <a:ext cx="8270709" cy="150376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1528A8C-A4BF-1F4E-B0D0-69817F7B8495}"/>
              </a:ext>
            </a:extLst>
          </p:cNvPr>
          <p:cNvSpPr txBox="1"/>
          <p:nvPr/>
        </p:nvSpPr>
        <p:spPr>
          <a:xfrm>
            <a:off x="399260" y="820989"/>
            <a:ext cx="452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1.</a:t>
            </a:r>
            <a:endParaRPr 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149F4F-BBFE-B54F-9FDD-03FBBDC74BE1}"/>
              </a:ext>
            </a:extLst>
          </p:cNvPr>
          <p:cNvSpPr txBox="1"/>
          <p:nvPr/>
        </p:nvSpPr>
        <p:spPr>
          <a:xfrm>
            <a:off x="3193173" y="78335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B050"/>
                </a:solidFill>
              </a:rPr>
              <a:t>未发生折半时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58AC9B-FE6F-3444-861E-F5209A292A89}"/>
              </a:ext>
            </a:extLst>
          </p:cNvPr>
          <p:cNvSpPr txBox="1"/>
          <p:nvPr/>
        </p:nvSpPr>
        <p:spPr>
          <a:xfrm>
            <a:off x="425459" y="2929553"/>
            <a:ext cx="452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2.</a:t>
            </a:r>
            <a:endParaRPr lang="en-US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C7C1DA1-C123-A744-A33C-A9C0A70D0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826" y="2960400"/>
            <a:ext cx="2065571" cy="41910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17EC94E-867E-B04E-8DE9-E23CEF0C29CF}"/>
              </a:ext>
            </a:extLst>
          </p:cNvPr>
          <p:cNvSpPr txBox="1"/>
          <p:nvPr/>
        </p:nvSpPr>
        <p:spPr>
          <a:xfrm>
            <a:off x="3258228" y="292955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B050"/>
                </a:solidFill>
              </a:rPr>
              <a:t>但发生折半时</a:t>
            </a:r>
            <a:endParaRPr lang="en-US" sz="2800" dirty="0">
              <a:solidFill>
                <a:srgbClr val="00B05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210440E-6B05-A54E-915A-75157812D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6718" y="5086495"/>
            <a:ext cx="1903091" cy="52863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9CF4DE0-D63B-5E44-8D1B-FB2F32837D7E}"/>
              </a:ext>
            </a:extLst>
          </p:cNvPr>
          <p:cNvSpPr txBox="1"/>
          <p:nvPr/>
        </p:nvSpPr>
        <p:spPr>
          <a:xfrm>
            <a:off x="474199" y="5106251"/>
            <a:ext cx="452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3.</a:t>
            </a:r>
            <a:endParaRPr lang="en-US" sz="28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5E5606A-34C0-8846-A648-E68895BA5BA3}"/>
              </a:ext>
            </a:extLst>
          </p:cNvPr>
          <p:cNvSpPr txBox="1"/>
          <p:nvPr/>
        </p:nvSpPr>
        <p:spPr>
          <a:xfrm>
            <a:off x="932982" y="513503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B050"/>
                </a:solidFill>
              </a:rPr>
              <a:t>当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5DE8B04-2467-D945-8258-1B00660F8717}"/>
              </a:ext>
            </a:extLst>
          </p:cNvPr>
          <p:cNvSpPr txBox="1"/>
          <p:nvPr/>
        </p:nvSpPr>
        <p:spPr>
          <a:xfrm>
            <a:off x="3337331" y="512964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B050"/>
                </a:solidFill>
              </a:rPr>
              <a:t>时</a:t>
            </a:r>
            <a:endParaRPr lang="en-US" sz="2800" dirty="0">
              <a:solidFill>
                <a:srgbClr val="00B050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81C0CE9-327E-E044-B11D-989E68E8A7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212290" y="3332794"/>
            <a:ext cx="1063627" cy="577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6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3" grpId="0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707919-473E-5744-B71D-E64D3226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用势函数方法分析</a:t>
            </a:r>
            <a:r>
              <a:rPr lang="zh-CN" altLang="en-US" dirty="0"/>
              <a:t>动态表</a:t>
            </a:r>
            <a:r>
              <a:rPr lang="en-US" altLang="zh-CN" dirty="0"/>
              <a:t>APPEND</a:t>
            </a:r>
            <a:r>
              <a:rPr lang="zh-CN" altLang="en-US" dirty="0"/>
              <a:t>和</a:t>
            </a:r>
            <a:r>
              <a:rPr lang="en-US" altLang="zh-CN" dirty="0"/>
              <a:t>DELETE</a:t>
            </a:r>
            <a:r>
              <a:rPr lang="zh-CN" altLang="en-US" dirty="0"/>
              <a:t>的摊算成本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43F380-D684-AE43-BA40-B41AE2307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所以无论是插入和删除</a:t>
            </a:r>
            <a:r>
              <a:rPr lang="zh-CN" altLang="en-US" dirty="0"/>
              <a:t>，每次操作的摊算成本都是常数。</a:t>
            </a:r>
            <a:endParaRPr lang="en-US" altLang="zh-CN" dirty="0"/>
          </a:p>
          <a:p>
            <a:r>
              <a:rPr lang="zh-CN" altLang="en-US" dirty="0"/>
              <a:t>我们已经证明摊算成本是实际成本的上界。</a:t>
            </a:r>
            <a:endParaRPr lang="en-US" altLang="zh-CN" dirty="0"/>
          </a:p>
          <a:p>
            <a:r>
              <a:rPr lang="zh-CN" altLang="en-US" dirty="0"/>
              <a:t>所以</a:t>
            </a:r>
            <a:r>
              <a:rPr lang="en-US" altLang="zh-CN" dirty="0" err="1"/>
              <a:t>插入和删除</a:t>
            </a:r>
            <a:r>
              <a:rPr lang="zh-CN" altLang="en-US" dirty="0"/>
              <a:t>的摊算时间复杂度都是</a:t>
            </a:r>
            <a:r>
              <a:rPr lang="en-US" altLang="zh-CN" dirty="0">
                <a:solidFill>
                  <a:srgbClr val="00B050"/>
                </a:solidFill>
              </a:rPr>
              <a:t>O(1)</a:t>
            </a:r>
            <a:r>
              <a:rPr lang="zh-CN" altLang="en-US" dirty="0"/>
              <a:t>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964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A4DC4-465E-704E-9968-83E859029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29"/>
            <a:ext cx="7886700" cy="763587"/>
          </a:xfrm>
        </p:spPr>
        <p:txBody>
          <a:bodyPr/>
          <a:lstStyle/>
          <a:p>
            <a:r>
              <a:rPr lang="en-US" dirty="0" err="1"/>
              <a:t>小结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B1E8-6E4F-CB4E-A89D-5C54BB62D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71603"/>
            <a:ext cx="7886700" cy="5314949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主定理</a:t>
            </a:r>
            <a:r>
              <a:rPr lang="zh-CN" altLang="en-US" dirty="0"/>
              <a:t>：等分的分治递归算法</a:t>
            </a:r>
            <a:endParaRPr lang="en-US" altLang="zh-CN" dirty="0"/>
          </a:p>
          <a:p>
            <a:r>
              <a:rPr lang="zh-CN" altLang="en-US" dirty="0">
                <a:solidFill>
                  <a:srgbClr val="00B050"/>
                </a:solidFill>
              </a:rPr>
              <a:t>替换法</a:t>
            </a:r>
            <a:r>
              <a:rPr lang="zh-CN" altLang="en-US" dirty="0"/>
              <a:t>：非等分的分治递归算法</a:t>
            </a:r>
            <a:endParaRPr lang="en-US" altLang="zh-CN" dirty="0"/>
          </a:p>
          <a:p>
            <a:r>
              <a:rPr lang="en-US" altLang="zh-CN" dirty="0">
                <a:solidFill>
                  <a:srgbClr val="00B050"/>
                </a:solidFill>
              </a:rPr>
              <a:t>Worst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Case</a:t>
            </a:r>
            <a:r>
              <a:rPr lang="zh-CN" altLang="en-US" dirty="0">
                <a:solidFill>
                  <a:srgbClr val="00B050"/>
                </a:solidFill>
              </a:rPr>
              <a:t>分析</a:t>
            </a:r>
            <a:r>
              <a:rPr lang="zh-CN" altLang="en-US" dirty="0"/>
              <a:t>：给出</a:t>
            </a:r>
            <a:r>
              <a:rPr lang="en-US" altLang="zh-CN" dirty="0"/>
              <a:t>worst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的递推表达式</a:t>
            </a:r>
            <a:r>
              <a:rPr lang="zh-CN" altLang="en-US" dirty="0">
                <a:sym typeface="Wingdings" pitchFamily="2" charset="2"/>
              </a:rPr>
              <a:t>（</a:t>
            </a:r>
            <a:r>
              <a:rPr lang="en-US" altLang="zh-CN" dirty="0">
                <a:sym typeface="Wingdings" pitchFamily="2" charset="2"/>
              </a:rPr>
              <a:t>D-Select</a:t>
            </a:r>
            <a:r>
              <a:rPr lang="zh-CN" altLang="en-US" dirty="0">
                <a:sym typeface="Wingdings" pitchFamily="2" charset="2"/>
              </a:rPr>
              <a:t>）</a:t>
            </a:r>
            <a:endParaRPr lang="en-US" altLang="zh-CN" dirty="0">
              <a:sym typeface="Wingdings" pitchFamily="2" charset="2"/>
            </a:endParaRPr>
          </a:p>
          <a:p>
            <a:r>
              <a:rPr lang="en-US" dirty="0" err="1">
                <a:solidFill>
                  <a:srgbClr val="00B050"/>
                </a:solidFill>
              </a:rPr>
              <a:t>期望运行时间分析</a:t>
            </a:r>
            <a:r>
              <a:rPr lang="zh-CN" altLang="en-US" dirty="0"/>
              <a:t>：用统计分析的方法求各期望运行场景，统计期望运行时间（</a:t>
            </a:r>
            <a:r>
              <a:rPr lang="en-US" altLang="zh-CN" dirty="0" err="1"/>
              <a:t>QuickSort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dirty="0" err="1">
                <a:solidFill>
                  <a:srgbClr val="00B050"/>
                </a:solidFill>
              </a:rPr>
              <a:t>摊还分析</a:t>
            </a:r>
            <a:r>
              <a:rPr lang="zh-CN" altLang="en-US" dirty="0">
                <a:solidFill>
                  <a:srgbClr val="00B050"/>
                </a:solidFill>
              </a:rPr>
              <a:t>：</a:t>
            </a:r>
            <a:r>
              <a:rPr lang="zh-CN" altLang="en-US" dirty="0"/>
              <a:t>分析</a:t>
            </a:r>
            <a:r>
              <a:rPr lang="en-US" altLang="zh-CN" dirty="0"/>
              <a:t>n</a:t>
            </a:r>
            <a:r>
              <a:rPr lang="zh-CN" altLang="en-US" dirty="0"/>
              <a:t>个连续操作的</a:t>
            </a:r>
            <a:r>
              <a:rPr lang="en-US" altLang="zh-CN" dirty="0"/>
              <a:t>worst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运行时间，摊算到每个操作上，主要有</a:t>
            </a:r>
            <a:r>
              <a:rPr lang="zh-CN" altLang="en-US" dirty="0">
                <a:solidFill>
                  <a:srgbClr val="00B050"/>
                </a:solidFill>
              </a:rPr>
              <a:t>聚集法，记账法，势能法（栈、二进制计数器、动态表、</a:t>
            </a:r>
            <a:r>
              <a:rPr lang="en-US" altLang="zh-CN" dirty="0">
                <a:solidFill>
                  <a:srgbClr val="00B050"/>
                </a:solidFill>
              </a:rPr>
              <a:t>Hash</a:t>
            </a:r>
            <a:r>
              <a:rPr lang="zh-CN" altLang="en-US" dirty="0">
                <a:solidFill>
                  <a:srgbClr val="00B050"/>
                </a:solidFill>
              </a:rPr>
              <a:t>表、</a:t>
            </a:r>
            <a:r>
              <a:rPr lang="en-US" altLang="zh-CN" dirty="0">
                <a:solidFill>
                  <a:srgbClr val="00B050"/>
                </a:solidFill>
              </a:rPr>
              <a:t>Spray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Tree</a:t>
            </a:r>
            <a:r>
              <a:rPr lang="zh-CN" altLang="en-US" dirty="0">
                <a:solidFill>
                  <a:srgbClr val="00B050"/>
                </a:solidFill>
              </a:rPr>
              <a:t>等）</a:t>
            </a:r>
            <a:r>
              <a:rPr lang="zh-CN" altLang="en-US" dirty="0"/>
              <a:t>。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342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7EC318-DC1F-9647-9DFF-B792B8968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0"/>
            <a:ext cx="7886700" cy="775305"/>
          </a:xfrm>
        </p:spPr>
        <p:txBody>
          <a:bodyPr>
            <a:normAutofit/>
          </a:bodyPr>
          <a:lstStyle/>
          <a:p>
            <a:r>
              <a:rPr lang="en-US" dirty="0" err="1"/>
              <a:t>摊还分析</a:t>
            </a:r>
            <a:r>
              <a:rPr lang="en-US" altLang="zh-CN" dirty="0">
                <a:sym typeface="Wingdings" pitchFamily="2" charset="2"/>
              </a:rPr>
              <a:t>(</a:t>
            </a:r>
            <a:r>
              <a:rPr lang="en-US" altLang="zh-CN" b="1" dirty="0">
                <a:latin typeface="Times" pitchFamily="2" charset="0"/>
              </a:rPr>
              <a:t>Amortized Analysis</a:t>
            </a:r>
            <a:r>
              <a:rPr lang="en-US" altLang="zh-CN" dirty="0">
                <a:sym typeface="Wingdings" pitchFamily="2" charset="2"/>
              </a:rPr>
              <a:t>)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416559-20E8-2F49-A71A-13DD8031E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15095"/>
            <a:ext cx="7886700" cy="517778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</a:rPr>
              <a:t>Amortized Analysis is concerned with the overall cost of a sequence of operations</a:t>
            </a:r>
          </a:p>
          <a:p>
            <a:pPr lvl="1"/>
            <a:r>
              <a:rPr lang="zh-CN" altLang="en-US" sz="2800" dirty="0">
                <a:solidFill>
                  <a:srgbClr val="00B05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序列操作中每个操作</a:t>
            </a:r>
            <a:r>
              <a:rPr lang="zh-CN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在最坏情况下在所有可能操作序列上的</a:t>
            </a:r>
            <a:r>
              <a:rPr lang="zh-CN" altLang="en-US" sz="2800" dirty="0">
                <a:solidFill>
                  <a:srgbClr val="00B05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平均性能</a:t>
            </a:r>
            <a:r>
              <a:rPr lang="zh-CN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</a:rPr>
              <a:t>Data structures typically undergo </a:t>
            </a:r>
            <a:r>
              <a:rPr lang="en-US" altLang="zh-CN" sz="2800" dirty="0">
                <a:solidFill>
                  <a:srgbClr val="00B050"/>
                </a:solidFill>
                <a:latin typeface="Arial" panose="020B0604020202020204" pitchFamily="34" charset="0"/>
              </a:rPr>
              <a:t>a sequence of operations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</a:rPr>
              <a:t>. E.g. push or pop operations stack.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</a:rPr>
              <a:t>For a sequence of operations, the cost of an operation at different position are different.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</a:rPr>
              <a:t>Amortized analysis allows a </a:t>
            </a:r>
            <a:r>
              <a:rPr lang="en-US" altLang="zh-CN" sz="2800" dirty="0">
                <a:solidFill>
                  <a:srgbClr val="00B050"/>
                </a:solidFill>
                <a:latin typeface="Arial" panose="020B0604020202020204" pitchFamily="34" charset="0"/>
              </a:rPr>
              <a:t>tighter bound that better reflects performance than the worst case analysis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189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379E87-C945-374F-9CE9-C7FB8E961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30"/>
            <a:ext cx="7886700" cy="726695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  <a:latin typeface="Arial" panose="020B0604020202020204" pitchFamily="34" charset="0"/>
              </a:rPr>
              <a:t>摊还分析 </a:t>
            </a:r>
            <a:r>
              <a:rPr lang="en-US" altLang="zh-CN" sz="3600" dirty="0">
                <a:solidFill>
                  <a:srgbClr val="000000"/>
                </a:solidFill>
                <a:latin typeface="Arial" panose="020B0604020202020204" pitchFamily="34" charset="0"/>
              </a:rPr>
              <a:t>vs</a:t>
            </a:r>
            <a:r>
              <a:rPr lang="zh-CN" altLang="en-US" sz="3600" dirty="0">
                <a:solidFill>
                  <a:srgbClr val="000000"/>
                </a:solidFill>
                <a:latin typeface="Arial" panose="020B0604020202020204" pitchFamily="34" charset="0"/>
              </a:rPr>
              <a:t> 其它分析方法</a:t>
            </a:r>
            <a:endParaRPr 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4341C1-F759-7F41-81E2-FAFB1816A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10186"/>
            <a:ext cx="7886700" cy="4866779"/>
          </a:xfrm>
        </p:spPr>
        <p:txBody>
          <a:bodyPr>
            <a:normAutofit lnSpcReduction="10000"/>
          </a:bodyPr>
          <a:lstStyle/>
          <a:p>
            <a:r>
              <a:rPr lang="zh-CN" alt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摊还分析 </a:t>
            </a:r>
            <a:r>
              <a:rPr lang="en-US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vs</a:t>
            </a:r>
            <a:r>
              <a:rPr lang="zh-CN" alt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期望运行时间分析</a:t>
            </a:r>
            <a:endParaRPr lang="en-US" altLang="zh-CN" dirty="0"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期望运行时间分析</a:t>
            </a:r>
            <a:r>
              <a:rPr lang="zh-CN" altLang="en-US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依赖于数据结构和操作的概率假设</a:t>
            </a:r>
            <a:r>
              <a:rPr lang="zh-CN" alt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来计算期望运行时间。</a:t>
            </a:r>
            <a:endParaRPr lang="en-US" altLang="zh-CN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  <a:t>摊还分析不需要这些概率假设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  <a:t>摊还分析提供一系列操作的一个</a:t>
            </a:r>
            <a:r>
              <a:rPr lang="zh-CN" altLang="en-US" b="1" dirty="0">
                <a:solidFill>
                  <a:srgbClr val="00B050"/>
                </a:solidFill>
                <a:latin typeface="Arial" panose="020B0604020202020204" pitchFamily="34" charset="0"/>
              </a:rPr>
              <a:t>真正的最差情况运行时间的上界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  <a:t>。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期望运行时间并不能提供一个真正的上界。</a:t>
            </a:r>
            <a:endParaRPr lang="en-US" altLang="zh-CN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摊还分析 </a:t>
            </a:r>
            <a:r>
              <a:rPr lang="en-US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vs</a:t>
            </a:r>
            <a:r>
              <a:rPr lang="zh-CN" alt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00B050"/>
                </a:solidFill>
                <a:latin typeface="Arial" panose="020B0604020202020204" pitchFamily="34" charset="0"/>
              </a:rPr>
              <a:t>最差运行</a:t>
            </a:r>
            <a:r>
              <a:rPr lang="zh-CN" altLang="en-US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时间分析</a:t>
            </a:r>
            <a:endParaRPr lang="en-US" altLang="zh-CN" dirty="0"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  <a:t>最差运行时间分析一般过于保守，与实际运行时间差异较大。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  <a:t>摊还分析的时间复杂度更为准确，与实际运行情况相仿。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endParaRPr lang="en-US" altLang="zh-CN" dirty="0"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40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157DF-9C0F-1449-8CBE-D560C4FB7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摊还分析的历史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71FD8E-1EDC-0248-8570-FD3744ABA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在金融学中，摊销是指通过一段时间内支付的小额款项来偿还债务，如贷款或抵押贷款</a:t>
            </a:r>
            <a:endParaRPr lang="en-US" altLang="zh-CN" b="0" i="0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-US" altLang="zh-CN" dirty="0" err="1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Tarjan</a:t>
            </a:r>
            <a:r>
              <a:rPr lang="en-US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introduced amortized analysis for algorithms as a general technique in 1985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– </a:t>
            </a:r>
            <a:r>
              <a:rPr lang="zh-CN" alt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摊还分析的三种方法</a:t>
            </a:r>
            <a:endParaRPr lang="en-US" altLang="zh-CN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– </a:t>
            </a:r>
            <a:r>
              <a:rPr lang="en-US" altLang="zh-CN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the banker‘s method</a:t>
            </a:r>
            <a:r>
              <a:rPr lang="zh-CN" altLang="en-US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（记账方法）</a:t>
            </a:r>
            <a:r>
              <a:rPr lang="en-US" altLang="zh-CN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(Brown and Tarjan,1980)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– </a:t>
            </a:r>
            <a:r>
              <a:rPr lang="en-US" altLang="zh-CN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Aggregate method</a:t>
            </a:r>
            <a:r>
              <a:rPr lang="zh-CN" altLang="en-US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 （聚集分析）</a:t>
            </a:r>
            <a:r>
              <a:rPr lang="en-US" altLang="zh-CN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((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Aho</a:t>
            </a:r>
            <a:r>
              <a:rPr lang="en-US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et al. 1974)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– </a:t>
            </a:r>
            <a:r>
              <a:rPr lang="en-US" altLang="zh-CN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potential method</a:t>
            </a:r>
            <a:r>
              <a:rPr lang="zh-CN" altLang="en-US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 （势能分析）</a:t>
            </a:r>
            <a:r>
              <a:rPr lang="en-US" altLang="zh-CN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(Sleator 1985)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170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912E17-81A4-3A4D-A8C6-BCFBFCBFD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摊还分析方法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BEDBB0-E423-6B4B-BD68-CC2D1BAE56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1" y="1825627"/>
                <a:ext cx="7886700" cy="4667249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rgbClr val="00B050"/>
                    </a:solidFill>
                    <a:effectLst/>
                    <a:latin typeface="Times New Roman" panose="02020603050405020304" pitchFamily="18" charset="0"/>
                  </a:rPr>
                  <a:t>T(n) </a:t>
                </a:r>
                <a:r>
                  <a:rPr lang="en-US" altLang="zh-CN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is total cost over a worst-case sequence of </a:t>
                </a:r>
                <a:r>
                  <a:rPr lang="en-US" altLang="zh-CN" dirty="0">
                    <a:solidFill>
                      <a:srgbClr val="00B050"/>
                    </a:solidFill>
                    <a:effectLst/>
                    <a:latin typeface="Times New Roman" panose="02020603050405020304" pitchFamily="18" charset="0"/>
                  </a:rPr>
                  <a:t>n </a:t>
                </a:r>
                <a:r>
                  <a:rPr lang="en-US" altLang="zh-CN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operations</a:t>
                </a: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             </a:t>
                </a:r>
                <a:r>
                  <a:rPr lang="en-US" altLang="zh-CN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Amortized cost per operation =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zh-CN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endParaRPr>
              </a:p>
              <a:p>
                <a:r>
                  <a:rPr lang="zh-CN" altLang="en-US" b="1" i="0" dirty="0">
                    <a:solidFill>
                      <a:srgbClr val="00000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聚合分析</a:t>
                </a:r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，计算</a:t>
                </a:r>
                <a:r>
                  <a:rPr lang="en-US" altLang="zh-CN" b="0" i="0" dirty="0">
                    <a:solidFill>
                      <a:srgbClr val="00000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T(n)</a:t>
                </a:r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之后除以</a:t>
                </a:r>
                <a:r>
                  <a:rPr lang="en-US" altLang="zh-CN" b="0" i="0" dirty="0">
                    <a:solidFill>
                      <a:srgbClr val="00000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n</a:t>
                </a:r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，计算平均值。</a:t>
                </a:r>
                <a:endParaRPr lang="en-US" altLang="zh-CN" b="0" i="0" dirty="0">
                  <a:solidFill>
                    <a:srgbClr val="000000"/>
                  </a:solidFill>
                  <a:effectLst/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  <a:p>
                <a:r>
                  <a:rPr lang="zh-CN" altLang="en-US" b="1" i="0" dirty="0">
                    <a:solidFill>
                      <a:srgbClr val="00000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记账方法</a:t>
                </a:r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，对廉价的业务征收额外费用，并在以后用于支付昂贵的业务，构造实际费用的上界。</a:t>
                </a:r>
                <a:endParaRPr lang="en-US" altLang="zh-CN" b="0" i="0" dirty="0">
                  <a:solidFill>
                    <a:srgbClr val="000000"/>
                  </a:solidFill>
                  <a:effectLst/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  <a:p>
                <a:r>
                  <a:rPr lang="zh-CN" altLang="en-US" b="1" i="0" dirty="0">
                    <a:solidFill>
                      <a:srgbClr val="00000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势方法</a:t>
                </a:r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，给出一个势函数，表征在每一步中可以做的额外工作量，构造实际成本的一个上界。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BEDBB0-E423-6B4B-BD68-CC2D1BAE56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1" y="1825627"/>
                <a:ext cx="7886700" cy="4667249"/>
              </a:xfrm>
              <a:blipFill>
                <a:blip r:embed="rId2"/>
                <a:stretch>
                  <a:fillRect l="-1447" t="-2168" r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424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4F4A3E-C58D-5947-84D0-243F9CB8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866775"/>
          </a:xfrm>
        </p:spPr>
        <p:txBody>
          <a:bodyPr/>
          <a:lstStyle/>
          <a:p>
            <a:r>
              <a:rPr lang="en-US" dirty="0" err="1"/>
              <a:t>栈的</a:t>
            </a:r>
            <a:r>
              <a:rPr lang="en-US" altLang="zh-CN" dirty="0" err="1"/>
              <a:t>push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pop,</a:t>
            </a:r>
            <a:r>
              <a:rPr lang="zh-CN" altLang="en-US" dirty="0"/>
              <a:t> </a:t>
            </a:r>
            <a:r>
              <a:rPr lang="en-US" altLang="zh-CN" dirty="0" err="1"/>
              <a:t>MultiPop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5F7453-3B46-C145-AB88-AE1810C90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7802"/>
            <a:ext cx="8223251" cy="4729163"/>
          </a:xfrm>
        </p:spPr>
        <p:txBody>
          <a:bodyPr/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考虑使用三个操作的堆栈数据结构</a:t>
            </a:r>
            <a:endParaRPr lang="en-US" altLang="zh-CN" b="0" i="0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en-US" altLang="zh-CN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Push(S,</a:t>
            </a:r>
            <a:r>
              <a:rPr lang="zh-CN" altLang="en-US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x</a:t>
            </a:r>
            <a:r>
              <a:rPr lang="en-US" altLang="zh-CN" dirty="0">
                <a:solidFill>
                  <a:srgbClr val="00B05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  <a:r>
              <a:rPr lang="zh-CN" altLang="en-US" dirty="0">
                <a:solidFill>
                  <a:srgbClr val="00B05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:</a:t>
            </a:r>
            <a:r>
              <a:rPr lang="zh-CN" altLang="en-US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x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推</a:t>
            </a:r>
            <a:r>
              <a:rPr lang="zh-CN" altLang="en-US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入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堆栈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</a:t>
            </a:r>
            <a:r>
              <a:rPr lang="zh-CN" altLang="en-US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中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，最坏情况下成本为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O</a:t>
            </a:r>
            <a:r>
              <a:rPr lang="en-US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</a:p>
          <a:p>
            <a:pPr lvl="1"/>
            <a:r>
              <a:rPr lang="en-US" altLang="zh-CN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Pop(S</a:t>
            </a:r>
            <a:r>
              <a:rPr lang="en-US" altLang="zh-CN" dirty="0">
                <a:solidFill>
                  <a:srgbClr val="00B05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):</a:t>
            </a:r>
            <a:r>
              <a:rPr lang="zh-CN" altLang="en-US" dirty="0">
                <a:solidFill>
                  <a:srgbClr val="00B05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弹出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的顶部元素，最坏情况下的代价为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O</a:t>
            </a:r>
            <a:r>
              <a:rPr lang="en-US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)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  <a:endParaRPr lang="en-US" altLang="zh-CN" b="0" i="0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en-US" altLang="zh-CN" b="0" i="0" dirty="0" err="1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MultiPop</a:t>
            </a:r>
            <a:r>
              <a:rPr lang="en-US" altLang="zh-CN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(S,</a:t>
            </a:r>
            <a:r>
              <a:rPr lang="zh-CN" altLang="en-US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k</a:t>
            </a:r>
            <a:r>
              <a:rPr lang="en-US" altLang="zh-CN" dirty="0">
                <a:solidFill>
                  <a:srgbClr val="00B05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):</a:t>
            </a:r>
            <a:r>
              <a:rPr lang="zh-CN" altLang="en-US" dirty="0">
                <a:solidFill>
                  <a:srgbClr val="00B05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弹出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的前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k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个元素，最坏情况下成本为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O(k)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B7647F-2853-8347-8A08-AFBB46A49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3482975"/>
            <a:ext cx="5157339" cy="150422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E0F21D3-EF4B-3D43-8377-C08F30ABDA9B}"/>
              </a:ext>
            </a:extLst>
          </p:cNvPr>
          <p:cNvSpPr txBox="1"/>
          <p:nvPr/>
        </p:nvSpPr>
        <p:spPr>
          <a:xfrm>
            <a:off x="1016002" y="5143502"/>
            <a:ext cx="74993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n</a:t>
            </a:r>
            <a:r>
              <a:rPr lang="zh-CN" altLang="en-US" sz="24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个</a:t>
            </a:r>
            <a:r>
              <a:rPr lang="en-US" altLang="zh-CN" sz="2400" dirty="0" err="1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MultiPop</a:t>
            </a:r>
            <a:r>
              <a:rPr lang="zh-CN" altLang="en-US" sz="24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堆栈操作最坏情况下的复杂度是多少？</a:t>
            </a:r>
            <a:endParaRPr 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60F719-8F29-F649-8F35-FBF792C9E057}"/>
              </a:ext>
            </a:extLst>
          </p:cNvPr>
          <p:cNvSpPr txBox="1"/>
          <p:nvPr/>
        </p:nvSpPr>
        <p:spPr>
          <a:xfrm>
            <a:off x="1015999" y="5761467"/>
            <a:ext cx="78359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因为任何单个</a:t>
            </a:r>
            <a:r>
              <a:rPr lang="en-US" altLang="zh-CN" sz="2400" dirty="0" err="1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MultiPop</a:t>
            </a:r>
            <a:r>
              <a:rPr lang="zh-CN" altLang="en-US" sz="24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都可以是</a:t>
            </a:r>
            <a:r>
              <a:rPr lang="en-US" altLang="zh-CN" sz="2400" dirty="0">
                <a:solidFill>
                  <a:srgbClr val="00B05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O(n)</a:t>
            </a:r>
            <a:r>
              <a:rPr lang="zh-CN" altLang="en-US" sz="24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的，所以标准的最坏情况分析是</a:t>
            </a:r>
            <a:r>
              <a:rPr lang="en-US" altLang="zh-CN" sz="2400" dirty="0">
                <a:solidFill>
                  <a:srgbClr val="00B05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O(n</a:t>
            </a:r>
            <a:r>
              <a:rPr lang="en-US" altLang="zh-CN" sz="2400" baseline="30000" dirty="0">
                <a:solidFill>
                  <a:srgbClr val="00B05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r>
              <a:rPr lang="en-US" altLang="zh-CN" sz="2400" dirty="0">
                <a:solidFill>
                  <a:srgbClr val="00B05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5266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2EC2A7-1FB4-5744-85AB-6EADEAE18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基于</a:t>
            </a:r>
            <a:r>
              <a:rPr lang="en-US" dirty="0" err="1">
                <a:solidFill>
                  <a:srgbClr val="00B050"/>
                </a:solidFill>
              </a:rPr>
              <a:t>聚集分析</a:t>
            </a:r>
            <a:r>
              <a:rPr lang="en-US" altLang="zh-CN" dirty="0">
                <a:solidFill>
                  <a:srgbClr val="00B050"/>
                </a:solidFill>
              </a:rPr>
              <a:t>(Aggregate)</a:t>
            </a:r>
            <a:r>
              <a:rPr lang="en-US" dirty="0" err="1"/>
              <a:t>的方法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6031C1-6853-954B-8703-308728DB1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定理：</a:t>
            </a: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在一个初始为空的堆栈上，一个由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个操作组成的序列的开销为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O(n)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B050"/>
                </a:solidFill>
              </a:rPr>
              <a:t>证明</a:t>
            </a:r>
            <a:r>
              <a:rPr lang="zh-CN" altLang="en-US" dirty="0">
                <a:solidFill>
                  <a:srgbClr val="00B050"/>
                </a:solidFill>
              </a:rPr>
              <a:t>：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C277826-3C79-5040-BF9D-E57E624FA741}"/>
              </a:ext>
            </a:extLst>
          </p:cNvPr>
          <p:cNvSpPr txBox="1"/>
          <p:nvPr/>
        </p:nvSpPr>
        <p:spPr>
          <a:xfrm>
            <a:off x="1104901" y="4314738"/>
            <a:ext cx="71564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每个元素最多弹出一次（通过</a:t>
            </a:r>
            <a:r>
              <a:rPr lang="en-US" altLang="zh-CN" sz="24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Pop</a:t>
            </a:r>
            <a:r>
              <a:rPr lang="zh-CN" altLang="en-US" sz="24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或在</a:t>
            </a:r>
            <a:r>
              <a:rPr lang="en-US" altLang="zh-CN" sz="2400" dirty="0" err="1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MultiPop</a:t>
            </a:r>
            <a:r>
              <a:rPr lang="zh-CN" altLang="en-US" sz="24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）。</a:t>
            </a:r>
            <a:r>
              <a:rPr lang="en-US" altLang="zh-CN" sz="24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Pops</a:t>
            </a:r>
            <a:r>
              <a:rPr lang="zh-CN" altLang="en-US" sz="24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（包括</a:t>
            </a:r>
            <a:r>
              <a:rPr lang="en-US" altLang="zh-CN" sz="2400" dirty="0" err="1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MultiPops</a:t>
            </a:r>
            <a:r>
              <a:rPr lang="zh-CN" altLang="en-US" sz="24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）的总成本≤</a:t>
            </a:r>
            <a:r>
              <a:rPr lang="en-US" altLang="zh-CN" sz="24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Push</a:t>
            </a:r>
            <a:r>
              <a:rPr lang="zh-CN" altLang="en-US" sz="24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次数，最多为</a:t>
            </a:r>
            <a:r>
              <a:rPr lang="en-US" altLang="zh-CN" sz="24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n</a:t>
            </a:r>
            <a:r>
              <a:rPr lang="zh-CN" altLang="en-US" sz="24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。所有操作的总成本为</a:t>
            </a:r>
            <a:r>
              <a:rPr lang="en-US" altLang="zh-CN" sz="2400" dirty="0">
                <a:solidFill>
                  <a:srgbClr val="00B05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T(n)</a:t>
            </a:r>
            <a:r>
              <a:rPr lang="zh-CN" altLang="en-US" sz="2400" dirty="0">
                <a:solidFill>
                  <a:srgbClr val="00B05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≤</a:t>
            </a:r>
            <a:r>
              <a:rPr lang="en-US" altLang="zh-CN" sz="2400" dirty="0">
                <a:solidFill>
                  <a:srgbClr val="00B05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2n</a:t>
            </a:r>
            <a:r>
              <a:rPr lang="zh-CN" altLang="en-US" sz="24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797555-D99E-764D-82BE-8AADFF40657B}"/>
              </a:ext>
            </a:extLst>
          </p:cNvPr>
          <p:cNvSpPr txBox="1"/>
          <p:nvPr/>
        </p:nvSpPr>
        <p:spPr>
          <a:xfrm>
            <a:off x="1104900" y="5776853"/>
            <a:ext cx="6426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这个界适用于最坏情况，适用于任何序列！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23537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E53022-9F0E-D845-8F2D-BFFF96DFA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Stack</a:t>
            </a:r>
            <a:r>
              <a:rPr lang="en-US" dirty="0" err="1"/>
              <a:t>基于</a:t>
            </a:r>
            <a:r>
              <a:rPr lang="en-US" dirty="0" err="1">
                <a:solidFill>
                  <a:srgbClr val="00B050"/>
                </a:solidFill>
              </a:rPr>
              <a:t>记账分析</a:t>
            </a:r>
            <a:r>
              <a:rPr lang="en-US" dirty="0" err="1"/>
              <a:t>方法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903581-81F7-0045-BF1E-D89FB163E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关键是要谨慎选择</a:t>
            </a:r>
            <a:r>
              <a:rPr lang="zh-CN" altLang="en-US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摊算成本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  <a:endParaRPr lang="en-US" altLang="zh-CN" b="0" i="0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假设第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次操作的实际成本是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r>
              <a:rPr lang="en-US" altLang="zh-CN" b="0" i="0" baseline="-2500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，我们使用一些其他成本</a:t>
            </a:r>
            <a:r>
              <a:rPr lang="en-US" altLang="zh-CN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</a:t>
            </a:r>
            <a:r>
              <a:rPr lang="en-US" altLang="zh-CN" b="0" i="0" baseline="-2500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作为其</a:t>
            </a:r>
            <a:r>
              <a:rPr lang="zh-CN" altLang="en-US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摊算成本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。然后，我们必须确保</a:t>
            </a:r>
            <a:r>
              <a:rPr lang="zh-CN" altLang="en-US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对于任意包含</a:t>
            </a:r>
            <a:r>
              <a:rPr lang="en-US" altLang="zh-C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n</a:t>
            </a:r>
            <a:r>
              <a:rPr lang="zh-CN" altLang="en-US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个操作的序列：</a:t>
            </a:r>
            <a:endParaRPr lang="en-US" altLang="zh-CN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endParaRPr lang="en-US" altLang="zh-CN" b="0" i="0" dirty="0">
              <a:solidFill>
                <a:srgbClr val="00000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endParaRPr lang="en-US" altLang="zh-CN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栈操作在</a:t>
            </a:r>
            <a:r>
              <a:rPr lang="en-US" altLang="zh-CN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</a:t>
            </a:r>
            <a:r>
              <a:rPr lang="zh-CN" altLang="en-US" b="0" i="0" dirty="0">
                <a:solidFill>
                  <a:srgbClr val="00B05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为任何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时候累积的总存款为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: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82C8C0-41E8-0241-8050-BC0153DF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100351" y="2972237"/>
            <a:ext cx="943303" cy="20581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1608829-2B9C-214C-91E8-77C9A2B5A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69391" y="4220999"/>
            <a:ext cx="889000" cy="2578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1C4E3AD-C32C-2348-A380-25AF8ECA6C56}"/>
              </a:ext>
            </a:extLst>
          </p:cNvPr>
          <p:cNvSpPr txBox="1"/>
          <p:nvPr/>
        </p:nvSpPr>
        <p:spPr>
          <a:xfrm>
            <a:off x="1672034" y="6164504"/>
            <a:ext cx="6083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</a:rPr>
              <a:t>把每个操作的摊算成本看做存款</a:t>
            </a:r>
            <a:r>
              <a:rPr lang="zh-CN" altLang="en-US" sz="2000" dirty="0">
                <a:solidFill>
                  <a:srgbClr val="00B050"/>
                </a:solidFill>
              </a:rPr>
              <a:t>，实际花销看做取款</a:t>
            </a:r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047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1791</Words>
  <Application>Microsoft Macintosh PowerPoint</Application>
  <PresentationFormat>全屏显示(4:3)</PresentationFormat>
  <Paragraphs>169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PingFang SC</vt:lpstr>
      <vt:lpstr>Arial</vt:lpstr>
      <vt:lpstr>Calibri</vt:lpstr>
      <vt:lpstr>Calibri Light</vt:lpstr>
      <vt:lpstr>Cambria Math</vt:lpstr>
      <vt:lpstr>Times</vt:lpstr>
      <vt:lpstr>Times New Roman</vt:lpstr>
      <vt:lpstr>Office 主题​​</vt:lpstr>
      <vt:lpstr>摊还分析</vt:lpstr>
      <vt:lpstr>主要内容</vt:lpstr>
      <vt:lpstr>摊还分析(Amortized Analysis)</vt:lpstr>
      <vt:lpstr>摊还分析 vs 其它分析方法</vt:lpstr>
      <vt:lpstr>摊还分析的历史</vt:lpstr>
      <vt:lpstr>摊还分析方法</vt:lpstr>
      <vt:lpstr>栈的push, pop, MultiPop</vt:lpstr>
      <vt:lpstr>基于聚集分析(Aggregate)的方法</vt:lpstr>
      <vt:lpstr>Stack基于记账分析方法</vt:lpstr>
      <vt:lpstr>Stack基于记账分析方法</vt:lpstr>
      <vt:lpstr>Stack基于记账分析方法</vt:lpstr>
      <vt:lpstr>基于势方法的Stack平摊分析</vt:lpstr>
      <vt:lpstr>基于势方法的Stack平摊分析</vt:lpstr>
      <vt:lpstr>基于势方法的Stack平摊分析</vt:lpstr>
      <vt:lpstr>二进制计数器的摊还分析</vt:lpstr>
      <vt:lpstr>二进制计数器的平摊分析</vt:lpstr>
      <vt:lpstr>二进制计数器的摊还分析</vt:lpstr>
      <vt:lpstr>动态数组的摊还分析</vt:lpstr>
      <vt:lpstr>动态数组的摊还分析</vt:lpstr>
      <vt:lpstr>APPEND的摊算分析</vt:lpstr>
      <vt:lpstr>APPEND的摊算分析：聚集方法</vt:lpstr>
      <vt:lpstr>APPEND的摊算分析：聚集方法</vt:lpstr>
      <vt:lpstr>用势函数方法分析APPEND和DELETE的摊算成本</vt:lpstr>
      <vt:lpstr>用势函数方法分析APPEND和DELETE的摊算成本</vt:lpstr>
      <vt:lpstr>PowerPoint 演示文稿</vt:lpstr>
      <vt:lpstr>PowerPoint 演示文稿</vt:lpstr>
      <vt:lpstr>用势函数方法分析动态表APPEND和DELETE的摊算成本</vt:lpstr>
      <vt:lpstr>小结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摊还分析</dc:title>
  <dc:creator>Yongcai Wang</dc:creator>
  <cp:lastModifiedBy>Yongcai Wang</cp:lastModifiedBy>
  <cp:revision>2</cp:revision>
  <dcterms:created xsi:type="dcterms:W3CDTF">2024-04-08T12:47:30Z</dcterms:created>
  <dcterms:modified xsi:type="dcterms:W3CDTF">2024-04-08T13:14:55Z</dcterms:modified>
</cp:coreProperties>
</file>